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0" r:id="rId4"/>
    <p:sldId id="260" r:id="rId5"/>
    <p:sldId id="261" r:id="rId6"/>
    <p:sldId id="262" r:id="rId7"/>
    <p:sldId id="263" r:id="rId8"/>
    <p:sldId id="264" r:id="rId9"/>
    <p:sldId id="265" r:id="rId10"/>
    <p:sldId id="266" r:id="rId11"/>
    <p:sldId id="267" r:id="rId12"/>
    <p:sldId id="268" r:id="rId13"/>
    <p:sldId id="271"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B0E7641-733D-427E-B5C8-55586D765E52}">
          <p14:sldIdLst>
            <p14:sldId id="257"/>
            <p14:sldId id="258"/>
            <p14:sldId id="270"/>
          </p14:sldIdLst>
        </p14:section>
        <p14:section name="Section sans titre" id="{18088BEF-741C-4AF2-95E6-9F42A2C53F8F}">
          <p14:sldIdLst>
            <p14:sldId id="260"/>
            <p14:sldId id="261"/>
            <p14:sldId id="262"/>
            <p14:sldId id="263"/>
            <p14:sldId id="264"/>
            <p14:sldId id="265"/>
            <p14:sldId id="266"/>
            <p14:sldId id="267"/>
            <p14:sldId id="268"/>
            <p14:sldId id="271"/>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3" d="100"/>
          <a:sy n="103"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A19BC-5BBD-4182-AD76-CD1E03A122A3}" type="datetimeFigureOut">
              <a:rPr lang="fr-FR" smtClean="0"/>
              <a:t>06/06/2018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0DE8F-7C32-468C-8E7D-1FD76A80C7EF}" type="slidenum">
              <a:rPr lang="fr-FR" smtClean="0"/>
              <a:t>‹N°›</a:t>
            </a:fld>
            <a:endParaRPr lang="fr-FR"/>
          </a:p>
        </p:txBody>
      </p:sp>
    </p:spTree>
    <p:extLst>
      <p:ext uri="{BB962C8B-B14F-4D97-AF65-F5344CB8AC3E}">
        <p14:creationId xmlns:p14="http://schemas.microsoft.com/office/powerpoint/2010/main" val="29312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DEA4F-56B8-4A70-8436-1AC39DB73B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C98B939-184E-4692-9AFB-D6EC5EDBC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C78C67-2848-4208-960C-2852E1A4D826}"/>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EABEED82-2BA6-48F7-9514-F3F76B4F52C8}"/>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022644BA-3472-4A67-AF73-E015B533BB3A}"/>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283129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EB766-D739-4AC0-B30A-5199CF3D541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A80DA57-6C40-40C1-9F47-A89D2DB5377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CBE1DF-4416-44DD-AAC0-E15F5476023C}"/>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95855147-F273-4CA7-9AAC-71F8BDE853E8}"/>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30D9CA8B-F902-4682-B645-9A1D08DDC126}"/>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40907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03745F-66DA-4A54-A05B-EA9288EBA1B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B041F64-580E-49EB-B321-112112C2D53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6D80B9-9995-4BBA-9B7E-C720C3821726}"/>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08534142-1186-4E40-9D8D-F9B577CAA7D1}"/>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58231F05-2185-4B7D-B9C4-D18204A3270E}"/>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277178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B8C2461-9590-4C8B-8456-E95C0A979C3B}"/>
              </a:ext>
            </a:extLst>
          </p:cNvPr>
          <p:cNvSpPr/>
          <p:nvPr userDrawn="1"/>
        </p:nvSpPr>
        <p:spPr>
          <a:xfrm>
            <a:off x="8381393" y="0"/>
            <a:ext cx="3810607" cy="6858000"/>
          </a:xfrm>
          <a:prstGeom prst="rect">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ulim" panose="020B0600000101010101" pitchFamily="34" charset="-127"/>
              <a:ea typeface="Gulim" panose="020B0600000101010101" pitchFamily="34" charset="-127"/>
            </a:endParaRPr>
          </a:p>
          <a:p>
            <a:pPr algn="ctr"/>
            <a:r>
              <a:rPr lang="fr-FR" dirty="0">
                <a:latin typeface="Gulim" panose="020B0600000101010101" pitchFamily="34" charset="-127"/>
                <a:ea typeface="Gulim" panose="020B0600000101010101" pitchFamily="34" charset="-127"/>
              </a:rPr>
              <a:t>PARIS June7-8,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latin typeface="Gulim" panose="020B0600000101010101" pitchFamily="34" charset="-127"/>
                <a:ea typeface="Gulim" panose="020B0600000101010101" pitchFamily="34" charset="-127"/>
              </a:rPr>
              <a:t>The Next Tech Law Revolution</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pic>
        <p:nvPicPr>
          <p:cNvPr id="12" name="Image 11">
            <a:extLst>
              <a:ext uri="{FF2B5EF4-FFF2-40B4-BE49-F238E27FC236}">
                <a16:creationId xmlns:a16="http://schemas.microsoft.com/office/drawing/2014/main" id="{98E6F725-DDD1-416C-8D65-F1889D859C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8381393" cy="6858000"/>
          </a:xfrm>
          <a:prstGeom prst="rect">
            <a:avLst/>
          </a:prstGeom>
        </p:spPr>
      </p:pic>
      <p:pic>
        <p:nvPicPr>
          <p:cNvPr id="10" name="Image 9">
            <a:extLst>
              <a:ext uri="{FF2B5EF4-FFF2-40B4-BE49-F238E27FC236}">
                <a16:creationId xmlns:a16="http://schemas.microsoft.com/office/drawing/2014/main" id="{DB39F2CB-ECB6-4AF9-B688-1DFA89A55F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082" t="15658" r="14809" b="15597"/>
          <a:stretch/>
        </p:blipFill>
        <p:spPr>
          <a:xfrm>
            <a:off x="9337041" y="496957"/>
            <a:ext cx="1767840" cy="1717923"/>
          </a:xfrm>
          <a:prstGeom prst="rect">
            <a:avLst/>
          </a:prstGeom>
        </p:spPr>
      </p:pic>
    </p:spTree>
    <p:extLst>
      <p:ext uri="{BB962C8B-B14F-4D97-AF65-F5344CB8AC3E}">
        <p14:creationId xmlns:p14="http://schemas.microsoft.com/office/powerpoint/2010/main" val="218791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D767C-32B7-4D47-A118-C9A787058A15}"/>
              </a:ext>
            </a:extLst>
          </p:cNvPr>
          <p:cNvSpPr>
            <a:spLocks noGrp="1"/>
          </p:cNvSpPr>
          <p:nvPr>
            <p:ph type="title"/>
          </p:nvPr>
        </p:nvSpPr>
        <p:spPr>
          <a:xfrm>
            <a:off x="838200" y="424656"/>
            <a:ext cx="10515600" cy="803275"/>
          </a:xfrm>
          <a:prstGeom prst="rect">
            <a:avLst/>
          </a:prstGeom>
        </p:spPr>
        <p:txBody>
          <a:bodyPr>
            <a:normAutofit/>
          </a:bodyPr>
          <a:lstStyle>
            <a:lvl1pPr>
              <a:defRPr sz="3000" b="1">
                <a:solidFill>
                  <a:srgbClr val="666699"/>
                </a:solidFill>
                <a:latin typeface="Gulim" panose="020B0600000101010101" pitchFamily="34" charset="-127"/>
                <a:ea typeface="Gulim" panose="020B0600000101010101" pitchFamily="34" charset="-127"/>
              </a:defRPr>
            </a:lvl1pPr>
          </a:lstStyle>
          <a:p>
            <a:endParaRPr lang="fr-FR" dirty="0"/>
          </a:p>
        </p:txBody>
      </p:sp>
      <p:sp>
        <p:nvSpPr>
          <p:cNvPr id="4" name="Espace réservé de la date 3">
            <a:extLst>
              <a:ext uri="{FF2B5EF4-FFF2-40B4-BE49-F238E27FC236}">
                <a16:creationId xmlns:a16="http://schemas.microsoft.com/office/drawing/2014/main" id="{86B7A821-7624-4968-A5C4-3F51914C5128}"/>
              </a:ext>
            </a:extLst>
          </p:cNvPr>
          <p:cNvSpPr>
            <a:spLocks noGrp="1"/>
          </p:cNvSpPr>
          <p:nvPr>
            <p:ph type="dt" sz="half" idx="10"/>
          </p:nvPr>
        </p:nvSpPr>
        <p:spPr>
          <a:xfrm>
            <a:off x="1200734" y="6356350"/>
            <a:ext cx="2380665" cy="365125"/>
          </a:xfrm>
          <a:prstGeom prst="rect">
            <a:avLst/>
          </a:prstGeom>
        </p:spPr>
        <p:txBody>
          <a:bodyPr/>
          <a:lstStyle>
            <a:lvl1pPr>
              <a:defRPr sz="1050">
                <a:solidFill>
                  <a:srgbClr val="666699"/>
                </a:solidFill>
              </a:defRPr>
            </a:lvl1pPr>
          </a:lstStyle>
          <a:p>
            <a:r>
              <a:rPr lang="fr-FR"/>
              <a:t>Paris 2018</a:t>
            </a:r>
            <a:endParaRPr lang="fr-FR" dirty="0"/>
          </a:p>
        </p:txBody>
      </p:sp>
      <p:sp>
        <p:nvSpPr>
          <p:cNvPr id="5" name="Espace réservé du pied de page 4">
            <a:extLst>
              <a:ext uri="{FF2B5EF4-FFF2-40B4-BE49-F238E27FC236}">
                <a16:creationId xmlns:a16="http://schemas.microsoft.com/office/drawing/2014/main" id="{64C76224-EBCD-43F7-8602-C1069E32FB06}"/>
              </a:ext>
            </a:extLst>
          </p:cNvPr>
          <p:cNvSpPr>
            <a:spLocks noGrp="1"/>
          </p:cNvSpPr>
          <p:nvPr>
            <p:ph type="ftr" sz="quarter" idx="11"/>
          </p:nvPr>
        </p:nvSpPr>
        <p:spPr>
          <a:xfrm>
            <a:off x="4038600" y="6356350"/>
            <a:ext cx="4114800" cy="365125"/>
          </a:xfrm>
          <a:prstGeom prst="rect">
            <a:avLst/>
          </a:prstGeom>
        </p:spPr>
        <p:txBody>
          <a:bodyPr/>
          <a:lstStyle>
            <a:lvl1pPr algn="ctr">
              <a:defRPr sz="1050">
                <a:solidFill>
                  <a:srgbClr val="666699"/>
                </a:solidFill>
              </a:defRPr>
            </a:lvl1pPr>
          </a:lstStyle>
          <a:p>
            <a:r>
              <a:rPr lang="fr-FR"/>
              <a:t>I The Next Tech Law Revolution I</a:t>
            </a:r>
            <a:endParaRPr lang="fr-FR" dirty="0"/>
          </a:p>
        </p:txBody>
      </p:sp>
      <p:sp>
        <p:nvSpPr>
          <p:cNvPr id="6" name="Espace réservé du numéro de diapositive 5">
            <a:extLst>
              <a:ext uri="{FF2B5EF4-FFF2-40B4-BE49-F238E27FC236}">
                <a16:creationId xmlns:a16="http://schemas.microsoft.com/office/drawing/2014/main" id="{F14D880E-5426-45B1-8058-ACAAC187E9A0}"/>
              </a:ext>
            </a:extLst>
          </p:cNvPr>
          <p:cNvSpPr>
            <a:spLocks noGrp="1"/>
          </p:cNvSpPr>
          <p:nvPr>
            <p:ph type="sldNum" sz="quarter" idx="12"/>
          </p:nvPr>
        </p:nvSpPr>
        <p:spPr>
          <a:xfrm>
            <a:off x="8610600" y="6356350"/>
            <a:ext cx="2743200" cy="365125"/>
          </a:xfrm>
          <a:prstGeom prst="rect">
            <a:avLst/>
          </a:prstGeom>
        </p:spPr>
        <p:txBody>
          <a:bodyPr/>
          <a:lstStyle>
            <a:lvl1pPr algn="r">
              <a:defRPr sz="1050">
                <a:solidFill>
                  <a:srgbClr val="666699"/>
                </a:solidFill>
              </a:defRPr>
            </a:lvl1pPr>
          </a:lstStyle>
          <a:p>
            <a:fld id="{DE8468DB-4243-4B31-BCEA-CCDEAA782BAE}" type="slidenum">
              <a:rPr lang="fr-FR" smtClean="0"/>
              <a:pPr/>
              <a:t>‹N°›</a:t>
            </a:fld>
            <a:endParaRPr lang="fr-FR"/>
          </a:p>
        </p:txBody>
      </p:sp>
      <p:pic>
        <p:nvPicPr>
          <p:cNvPr id="8" name="Image 7">
            <a:extLst>
              <a:ext uri="{FF2B5EF4-FFF2-40B4-BE49-F238E27FC236}">
                <a16:creationId xmlns:a16="http://schemas.microsoft.com/office/drawing/2014/main" id="{D4F80D84-9EF7-4C85-B5D7-835A50BAABD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4226" t="14635" r="13608" b="13057"/>
          <a:stretch/>
        </p:blipFill>
        <p:spPr>
          <a:xfrm>
            <a:off x="838200" y="6356350"/>
            <a:ext cx="362535" cy="365125"/>
          </a:xfrm>
          <a:prstGeom prst="rect">
            <a:avLst/>
          </a:prstGeom>
        </p:spPr>
      </p:pic>
      <p:cxnSp>
        <p:nvCxnSpPr>
          <p:cNvPr id="10" name="Connecteur droit 9">
            <a:extLst>
              <a:ext uri="{FF2B5EF4-FFF2-40B4-BE49-F238E27FC236}">
                <a16:creationId xmlns:a16="http://schemas.microsoft.com/office/drawing/2014/main" id="{A703916A-F768-4D28-91A8-F0135E5EDD5B}"/>
              </a:ext>
            </a:extLst>
          </p:cNvPr>
          <p:cNvCxnSpPr/>
          <p:nvPr userDrawn="1"/>
        </p:nvCxnSpPr>
        <p:spPr>
          <a:xfrm>
            <a:off x="838200" y="1209040"/>
            <a:ext cx="10515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3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BB4F5-1E5D-409D-A96D-A104EB5364B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C8BA0F-3189-4797-94DA-413118B5611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6F273-2828-4012-BC31-DEE540D712BA}"/>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3ED6E927-F901-4A02-AA91-BF4E923A0EDE}"/>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0CFF8141-2E01-4F52-981A-75C28FCB5625}"/>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17908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A9D2D-616A-4ABA-8DCD-A19A9BABFF3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6FE09BC-4C3D-423F-B0C5-E5ADB01DAA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885BC79-0543-4066-BB79-9962563075AA}"/>
              </a:ext>
            </a:extLst>
          </p:cNvPr>
          <p:cNvSpPr>
            <a:spLocks noGrp="1"/>
          </p:cNvSpPr>
          <p:nvPr>
            <p:ph type="dt" sz="half" idx="10"/>
          </p:nvPr>
        </p:nvSpPr>
        <p:spPr/>
        <p:txBody>
          <a:bodyPr/>
          <a:lstStyle/>
          <a:p>
            <a:r>
              <a:rPr lang="fr-FR"/>
              <a:t>Paris 2018</a:t>
            </a:r>
          </a:p>
        </p:txBody>
      </p:sp>
      <p:sp>
        <p:nvSpPr>
          <p:cNvPr id="5" name="Espace réservé du pied de page 4">
            <a:extLst>
              <a:ext uri="{FF2B5EF4-FFF2-40B4-BE49-F238E27FC236}">
                <a16:creationId xmlns:a16="http://schemas.microsoft.com/office/drawing/2014/main" id="{538F4811-3A18-471E-9A43-85480B227E57}"/>
              </a:ext>
            </a:extLst>
          </p:cNvPr>
          <p:cNvSpPr>
            <a:spLocks noGrp="1"/>
          </p:cNvSpPr>
          <p:nvPr>
            <p:ph type="ftr" sz="quarter" idx="11"/>
          </p:nvPr>
        </p:nvSpPr>
        <p:spPr/>
        <p:txBody>
          <a:body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486D89A1-871C-49A1-B313-105A6008DC95}"/>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7244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A138E-9000-475D-932A-2CC21B21C6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DD46F-0E3D-4F67-B765-A9D04635FBB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CFCF8E1-C256-4779-96A0-E7555CAEE92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82A25A6-5FDA-4034-998B-37907949EE03}"/>
              </a:ext>
            </a:extLst>
          </p:cNvPr>
          <p:cNvSpPr>
            <a:spLocks noGrp="1"/>
          </p:cNvSpPr>
          <p:nvPr>
            <p:ph type="dt" sz="half" idx="10"/>
          </p:nvPr>
        </p:nvSpPr>
        <p:spPr/>
        <p:txBody>
          <a:bodyPr/>
          <a:lstStyle/>
          <a:p>
            <a:r>
              <a:rPr lang="fr-FR"/>
              <a:t>Paris 2018</a:t>
            </a:r>
          </a:p>
        </p:txBody>
      </p:sp>
      <p:sp>
        <p:nvSpPr>
          <p:cNvPr id="6" name="Espace réservé du pied de page 5">
            <a:extLst>
              <a:ext uri="{FF2B5EF4-FFF2-40B4-BE49-F238E27FC236}">
                <a16:creationId xmlns:a16="http://schemas.microsoft.com/office/drawing/2014/main" id="{C135361C-F128-47BD-A8D3-676C5E807AE5}"/>
              </a:ext>
            </a:extLst>
          </p:cNvPr>
          <p:cNvSpPr>
            <a:spLocks noGrp="1"/>
          </p:cNvSpPr>
          <p:nvPr>
            <p:ph type="ftr" sz="quarter" idx="11"/>
          </p:nvPr>
        </p:nvSpPr>
        <p:spPr/>
        <p:txBody>
          <a:bodyPr/>
          <a:lstStyle/>
          <a:p>
            <a:r>
              <a:rPr lang="en-US"/>
              <a:t>I The Next Tech Law Revolution I</a:t>
            </a:r>
            <a:endParaRPr lang="fr-FR"/>
          </a:p>
        </p:txBody>
      </p:sp>
      <p:sp>
        <p:nvSpPr>
          <p:cNvPr id="7" name="Espace réservé du numéro de diapositive 6">
            <a:extLst>
              <a:ext uri="{FF2B5EF4-FFF2-40B4-BE49-F238E27FC236}">
                <a16:creationId xmlns:a16="http://schemas.microsoft.com/office/drawing/2014/main" id="{D1FC329F-B2CA-4417-8F9F-B040861E1308}"/>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10133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2D35B-4D0E-4C70-BE7E-F48AB6E0C8E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FAC056D-C2E5-4C51-B65D-3C4F33438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3993A3A-1DA7-4862-9D7D-9AE37B47D4A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EA8BF9D-BB36-48EC-85ED-4124CA8A5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67DC7D6-542C-4AEF-8294-256B04913B9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904781E-D663-48C8-9BD7-E545789C6F53}"/>
              </a:ext>
            </a:extLst>
          </p:cNvPr>
          <p:cNvSpPr>
            <a:spLocks noGrp="1"/>
          </p:cNvSpPr>
          <p:nvPr>
            <p:ph type="dt" sz="half" idx="10"/>
          </p:nvPr>
        </p:nvSpPr>
        <p:spPr/>
        <p:txBody>
          <a:bodyPr/>
          <a:lstStyle/>
          <a:p>
            <a:r>
              <a:rPr lang="fr-FR"/>
              <a:t>Paris 2018</a:t>
            </a:r>
          </a:p>
        </p:txBody>
      </p:sp>
      <p:sp>
        <p:nvSpPr>
          <p:cNvPr id="8" name="Espace réservé du pied de page 7">
            <a:extLst>
              <a:ext uri="{FF2B5EF4-FFF2-40B4-BE49-F238E27FC236}">
                <a16:creationId xmlns:a16="http://schemas.microsoft.com/office/drawing/2014/main" id="{2E2C75C1-99EB-4C2C-8AFA-F3D4CC249890}"/>
              </a:ext>
            </a:extLst>
          </p:cNvPr>
          <p:cNvSpPr>
            <a:spLocks noGrp="1"/>
          </p:cNvSpPr>
          <p:nvPr>
            <p:ph type="ftr" sz="quarter" idx="11"/>
          </p:nvPr>
        </p:nvSpPr>
        <p:spPr/>
        <p:txBody>
          <a:bodyPr/>
          <a:lstStyle/>
          <a:p>
            <a:r>
              <a:rPr lang="en-US"/>
              <a:t>I The Next Tech Law Revolution I</a:t>
            </a:r>
            <a:endParaRPr lang="fr-FR"/>
          </a:p>
        </p:txBody>
      </p:sp>
      <p:sp>
        <p:nvSpPr>
          <p:cNvPr id="9" name="Espace réservé du numéro de diapositive 8">
            <a:extLst>
              <a:ext uri="{FF2B5EF4-FFF2-40B4-BE49-F238E27FC236}">
                <a16:creationId xmlns:a16="http://schemas.microsoft.com/office/drawing/2014/main" id="{833E62DF-C07F-4EB6-9C3A-DA3909A2B739}"/>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20206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D1A4B-3709-4922-8942-39BC7251B41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0D0ECC-327E-4C11-85C0-F0F04421A3DE}"/>
              </a:ext>
            </a:extLst>
          </p:cNvPr>
          <p:cNvSpPr>
            <a:spLocks noGrp="1"/>
          </p:cNvSpPr>
          <p:nvPr>
            <p:ph type="dt" sz="half" idx="10"/>
          </p:nvPr>
        </p:nvSpPr>
        <p:spPr/>
        <p:txBody>
          <a:bodyPr/>
          <a:lstStyle/>
          <a:p>
            <a:r>
              <a:rPr lang="fr-FR"/>
              <a:t>Paris 2018</a:t>
            </a:r>
          </a:p>
        </p:txBody>
      </p:sp>
      <p:sp>
        <p:nvSpPr>
          <p:cNvPr id="4" name="Espace réservé du pied de page 3">
            <a:extLst>
              <a:ext uri="{FF2B5EF4-FFF2-40B4-BE49-F238E27FC236}">
                <a16:creationId xmlns:a16="http://schemas.microsoft.com/office/drawing/2014/main" id="{428761E9-F8E3-406E-8E8B-536B32DCA8E8}"/>
              </a:ext>
            </a:extLst>
          </p:cNvPr>
          <p:cNvSpPr>
            <a:spLocks noGrp="1"/>
          </p:cNvSpPr>
          <p:nvPr>
            <p:ph type="ftr" sz="quarter" idx="11"/>
          </p:nvPr>
        </p:nvSpPr>
        <p:spPr/>
        <p:txBody>
          <a:bodyPr/>
          <a:lstStyle/>
          <a:p>
            <a:r>
              <a:rPr lang="en-US"/>
              <a:t>I The Next Tech Law Revolution I</a:t>
            </a:r>
            <a:endParaRPr lang="fr-FR"/>
          </a:p>
        </p:txBody>
      </p:sp>
      <p:sp>
        <p:nvSpPr>
          <p:cNvPr id="5" name="Espace réservé du numéro de diapositive 4">
            <a:extLst>
              <a:ext uri="{FF2B5EF4-FFF2-40B4-BE49-F238E27FC236}">
                <a16:creationId xmlns:a16="http://schemas.microsoft.com/office/drawing/2014/main" id="{68FEE4F0-E064-44DF-BEA2-6DCFCCBC07AB}"/>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173873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B82617D-81E4-49C3-B77A-8F50876CFAFF}"/>
              </a:ext>
            </a:extLst>
          </p:cNvPr>
          <p:cNvSpPr>
            <a:spLocks noGrp="1"/>
          </p:cNvSpPr>
          <p:nvPr>
            <p:ph type="dt" sz="half" idx="10"/>
          </p:nvPr>
        </p:nvSpPr>
        <p:spPr/>
        <p:txBody>
          <a:bodyPr/>
          <a:lstStyle/>
          <a:p>
            <a:r>
              <a:rPr lang="fr-FR"/>
              <a:t>Paris 2018</a:t>
            </a:r>
          </a:p>
        </p:txBody>
      </p:sp>
      <p:sp>
        <p:nvSpPr>
          <p:cNvPr id="3" name="Espace réservé du pied de page 2">
            <a:extLst>
              <a:ext uri="{FF2B5EF4-FFF2-40B4-BE49-F238E27FC236}">
                <a16:creationId xmlns:a16="http://schemas.microsoft.com/office/drawing/2014/main" id="{D39E9A09-724C-4A9B-BB66-0C9B4825D754}"/>
              </a:ext>
            </a:extLst>
          </p:cNvPr>
          <p:cNvSpPr>
            <a:spLocks noGrp="1"/>
          </p:cNvSpPr>
          <p:nvPr>
            <p:ph type="ftr" sz="quarter" idx="11"/>
          </p:nvPr>
        </p:nvSpPr>
        <p:spPr/>
        <p:txBody>
          <a:bodyPr/>
          <a:lstStyle/>
          <a:p>
            <a:r>
              <a:rPr lang="en-US"/>
              <a:t>I The Next Tech Law Revolution I</a:t>
            </a:r>
            <a:endParaRPr lang="fr-FR"/>
          </a:p>
        </p:txBody>
      </p:sp>
      <p:sp>
        <p:nvSpPr>
          <p:cNvPr id="4" name="Espace réservé du numéro de diapositive 3">
            <a:extLst>
              <a:ext uri="{FF2B5EF4-FFF2-40B4-BE49-F238E27FC236}">
                <a16:creationId xmlns:a16="http://schemas.microsoft.com/office/drawing/2014/main" id="{8561F05E-9474-4B16-BA77-A1B2D89DAF60}"/>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25254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8D7D-BF6B-4CF7-9973-1FEDD9FA4B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3D88AF4-49D2-44E5-9F0A-ACD267E4F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961C3B-F225-42E0-B6D5-4EAD78378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2ADC16F-2F6F-472F-83F8-B10B4C5A6220}"/>
              </a:ext>
            </a:extLst>
          </p:cNvPr>
          <p:cNvSpPr>
            <a:spLocks noGrp="1"/>
          </p:cNvSpPr>
          <p:nvPr>
            <p:ph type="dt" sz="half" idx="10"/>
          </p:nvPr>
        </p:nvSpPr>
        <p:spPr/>
        <p:txBody>
          <a:bodyPr/>
          <a:lstStyle/>
          <a:p>
            <a:r>
              <a:rPr lang="fr-FR"/>
              <a:t>Paris 2018</a:t>
            </a:r>
          </a:p>
        </p:txBody>
      </p:sp>
      <p:sp>
        <p:nvSpPr>
          <p:cNvPr id="6" name="Espace réservé du pied de page 5">
            <a:extLst>
              <a:ext uri="{FF2B5EF4-FFF2-40B4-BE49-F238E27FC236}">
                <a16:creationId xmlns:a16="http://schemas.microsoft.com/office/drawing/2014/main" id="{304D29BE-2526-4C66-B8E4-9291EA983611}"/>
              </a:ext>
            </a:extLst>
          </p:cNvPr>
          <p:cNvSpPr>
            <a:spLocks noGrp="1"/>
          </p:cNvSpPr>
          <p:nvPr>
            <p:ph type="ftr" sz="quarter" idx="11"/>
          </p:nvPr>
        </p:nvSpPr>
        <p:spPr/>
        <p:txBody>
          <a:bodyPr/>
          <a:lstStyle/>
          <a:p>
            <a:r>
              <a:rPr lang="en-US"/>
              <a:t>I The Next Tech Law Revolution I</a:t>
            </a:r>
            <a:endParaRPr lang="fr-FR"/>
          </a:p>
        </p:txBody>
      </p:sp>
      <p:sp>
        <p:nvSpPr>
          <p:cNvPr id="7" name="Espace réservé du numéro de diapositive 6">
            <a:extLst>
              <a:ext uri="{FF2B5EF4-FFF2-40B4-BE49-F238E27FC236}">
                <a16:creationId xmlns:a16="http://schemas.microsoft.com/office/drawing/2014/main" id="{660F769A-F576-4497-9A29-3C97C82D68F8}"/>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63059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24566-00E5-4780-9761-2C834AF12A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405D57A-C4E5-413C-BFAF-0599892C5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388146-51B3-4C41-8FED-EE8B1DE49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124D5EF-76DC-4033-B80D-D31BEC107594}"/>
              </a:ext>
            </a:extLst>
          </p:cNvPr>
          <p:cNvSpPr>
            <a:spLocks noGrp="1"/>
          </p:cNvSpPr>
          <p:nvPr>
            <p:ph type="dt" sz="half" idx="10"/>
          </p:nvPr>
        </p:nvSpPr>
        <p:spPr/>
        <p:txBody>
          <a:bodyPr/>
          <a:lstStyle/>
          <a:p>
            <a:r>
              <a:rPr lang="fr-FR"/>
              <a:t>Paris 2018</a:t>
            </a:r>
          </a:p>
        </p:txBody>
      </p:sp>
      <p:sp>
        <p:nvSpPr>
          <p:cNvPr id="6" name="Espace réservé du pied de page 5">
            <a:extLst>
              <a:ext uri="{FF2B5EF4-FFF2-40B4-BE49-F238E27FC236}">
                <a16:creationId xmlns:a16="http://schemas.microsoft.com/office/drawing/2014/main" id="{A88BB8B9-49FA-43A7-B186-78DB9289973E}"/>
              </a:ext>
            </a:extLst>
          </p:cNvPr>
          <p:cNvSpPr>
            <a:spLocks noGrp="1"/>
          </p:cNvSpPr>
          <p:nvPr>
            <p:ph type="ftr" sz="quarter" idx="11"/>
          </p:nvPr>
        </p:nvSpPr>
        <p:spPr/>
        <p:txBody>
          <a:bodyPr/>
          <a:lstStyle/>
          <a:p>
            <a:r>
              <a:rPr lang="en-US"/>
              <a:t>I The Next Tech Law Revolution I</a:t>
            </a:r>
            <a:endParaRPr lang="fr-FR"/>
          </a:p>
        </p:txBody>
      </p:sp>
      <p:sp>
        <p:nvSpPr>
          <p:cNvPr id="7" name="Espace réservé du numéro de diapositive 6">
            <a:extLst>
              <a:ext uri="{FF2B5EF4-FFF2-40B4-BE49-F238E27FC236}">
                <a16:creationId xmlns:a16="http://schemas.microsoft.com/office/drawing/2014/main" id="{2FD4F5B6-B091-43CE-9690-019DD2FEC728}"/>
              </a:ext>
            </a:extLst>
          </p:cNvPr>
          <p:cNvSpPr>
            <a:spLocks noGrp="1"/>
          </p:cNvSpPr>
          <p:nvPr>
            <p:ph type="sldNum" sz="quarter" idx="12"/>
          </p:nvPr>
        </p:nvSpPr>
        <p:spPr/>
        <p:txBody>
          <a:bodyPr/>
          <a:lstStyle/>
          <a:p>
            <a:fld id="{9C4F4C39-1323-43FA-9821-0FF63FF4ECA2}" type="slidenum">
              <a:rPr lang="fr-FR" smtClean="0"/>
              <a:t>‹N°›</a:t>
            </a:fld>
            <a:endParaRPr lang="fr-FR"/>
          </a:p>
        </p:txBody>
      </p:sp>
    </p:spTree>
    <p:extLst>
      <p:ext uri="{BB962C8B-B14F-4D97-AF65-F5344CB8AC3E}">
        <p14:creationId xmlns:p14="http://schemas.microsoft.com/office/powerpoint/2010/main" val="326228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227678-D6DA-4682-90BB-C4FC7DB70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37B4324-4B47-4EBD-97F8-DE97BC0B4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1C7CE6-8744-4B0E-AC1D-030220983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Paris 2018</a:t>
            </a:r>
          </a:p>
        </p:txBody>
      </p:sp>
      <p:sp>
        <p:nvSpPr>
          <p:cNvPr id="5" name="Espace réservé du pied de page 4">
            <a:extLst>
              <a:ext uri="{FF2B5EF4-FFF2-40B4-BE49-F238E27FC236}">
                <a16:creationId xmlns:a16="http://schemas.microsoft.com/office/drawing/2014/main" id="{6306FBE7-5000-4F99-B9C1-66D1BD12F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 The Next Tech Law Revolution I</a:t>
            </a:r>
            <a:endParaRPr lang="fr-FR"/>
          </a:p>
        </p:txBody>
      </p:sp>
      <p:sp>
        <p:nvSpPr>
          <p:cNvPr id="6" name="Espace réservé du numéro de diapositive 5">
            <a:extLst>
              <a:ext uri="{FF2B5EF4-FFF2-40B4-BE49-F238E27FC236}">
                <a16:creationId xmlns:a16="http://schemas.microsoft.com/office/drawing/2014/main" id="{19C8DAAA-88B2-4B70-9EC7-A489AC64B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F4C39-1323-43FA-9821-0FF63FF4ECA2}" type="slidenum">
              <a:rPr lang="fr-FR" smtClean="0"/>
              <a:t>‹N°›</a:t>
            </a:fld>
            <a:endParaRPr lang="fr-FR"/>
          </a:p>
        </p:txBody>
      </p:sp>
    </p:spTree>
    <p:extLst>
      <p:ext uri="{BB962C8B-B14F-4D97-AF65-F5344CB8AC3E}">
        <p14:creationId xmlns:p14="http://schemas.microsoft.com/office/powerpoint/2010/main" val="1671161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tournerie-wolfrom.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C2025A9-8786-4E7A-8BB9-4C64F53DBEA8}"/>
              </a:ext>
            </a:extLst>
          </p:cNvPr>
          <p:cNvSpPr>
            <a:spLocks noGrp="1"/>
          </p:cNvSpPr>
          <p:nvPr>
            <p:ph type="subTitle" idx="4294967295"/>
          </p:nvPr>
        </p:nvSpPr>
        <p:spPr>
          <a:xfrm>
            <a:off x="8392160" y="4534677"/>
            <a:ext cx="3799840" cy="1007707"/>
          </a:xfrm>
          <a:prstGeom prst="rect">
            <a:avLst/>
          </a:prstGeom>
          <a:solidFill>
            <a:schemeClr val="bg1"/>
          </a:solidFill>
        </p:spPr>
        <p:txBody>
          <a:bodyPr/>
          <a:lstStyle/>
          <a:p>
            <a:pPr marL="0" indent="0" algn="ctr">
              <a:buNone/>
            </a:pPr>
            <a:r>
              <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rPr>
              <a:t>Charlotte Barraco-David</a:t>
            </a:r>
          </a:p>
          <a:p>
            <a:pPr marL="0" indent="0" algn="ctr">
              <a:buNone/>
            </a:pPr>
            <a:r>
              <a:rPr lang="en-US" sz="1600" dirty="0">
                <a:solidFill>
                  <a:srgbClr val="00B0F0"/>
                </a:solidFill>
              </a:rPr>
              <a:t>Of Counsel, </a:t>
            </a:r>
            <a:r>
              <a:rPr lang="en-US" sz="1600" dirty="0" err="1">
                <a:solidFill>
                  <a:srgbClr val="00B0F0"/>
                </a:solidFill>
              </a:rPr>
              <a:t>Latournerie</a:t>
            </a:r>
            <a:r>
              <a:rPr lang="en-US" sz="1600" dirty="0">
                <a:solidFill>
                  <a:srgbClr val="00B0F0"/>
                </a:solidFill>
              </a:rPr>
              <a:t> Wolfrom Avocats</a:t>
            </a:r>
            <a:endParaRPr lang="fr-FR" sz="2000" b="1" dirty="0">
              <a:solidFill>
                <a:srgbClr val="00B0F0"/>
              </a:solidFill>
              <a:latin typeface="Gulim" panose="020B0600000101010101" pitchFamily="34" charset="-127"/>
              <a:ea typeface="Gulim" panose="020B0600000101010101" pitchFamily="34" charset="-127"/>
              <a:cs typeface="Arial" panose="020B0604020202020204" pitchFamily="34" charset="0"/>
            </a:endParaRPr>
          </a:p>
        </p:txBody>
      </p:sp>
      <p:pic>
        <p:nvPicPr>
          <p:cNvPr id="5" name="Image 4" descr="C:\Users\cbd\Desktop\NewlogoLWA72.JPEG">
            <a:extLst>
              <a:ext uri="{FF2B5EF4-FFF2-40B4-BE49-F238E27FC236}">
                <a16:creationId xmlns:a16="http://schemas.microsoft.com/office/drawing/2014/main" id="{F0AD5A02-078A-4678-B2A8-B07434E654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58362" y="5728996"/>
            <a:ext cx="1775693" cy="1007706"/>
          </a:xfrm>
          <a:prstGeom prst="rect">
            <a:avLst/>
          </a:prstGeom>
          <a:noFill/>
          <a:ln>
            <a:noFill/>
          </a:ln>
        </p:spPr>
      </p:pic>
      <p:sp>
        <p:nvSpPr>
          <p:cNvPr id="2" name="ZoneTexte 1">
            <a:extLst>
              <a:ext uri="{FF2B5EF4-FFF2-40B4-BE49-F238E27FC236}">
                <a16:creationId xmlns:a16="http://schemas.microsoft.com/office/drawing/2014/main" id="{761B53D6-73F9-47B6-A053-909DF3E4F198}"/>
              </a:ext>
            </a:extLst>
          </p:cNvPr>
          <p:cNvSpPr txBox="1"/>
          <p:nvPr/>
        </p:nvSpPr>
        <p:spPr>
          <a:xfrm>
            <a:off x="8584163" y="3701734"/>
            <a:ext cx="3349690" cy="646331"/>
          </a:xfrm>
          <a:prstGeom prst="rect">
            <a:avLst/>
          </a:prstGeom>
          <a:noFill/>
        </p:spPr>
        <p:txBody>
          <a:bodyPr wrap="square" rtlCol="0">
            <a:spAutoFit/>
          </a:bodyPr>
          <a:lstStyle/>
          <a:p>
            <a:pPr algn="just"/>
            <a:r>
              <a:rPr lang="en-US" dirty="0"/>
              <a:t>Artificial</a:t>
            </a:r>
            <a:r>
              <a:rPr lang="fr-FR" dirty="0"/>
              <a:t> intelligence and the issue </a:t>
            </a:r>
            <a:r>
              <a:rPr lang="en-US" dirty="0"/>
              <a:t>of liability </a:t>
            </a:r>
          </a:p>
        </p:txBody>
      </p:sp>
    </p:spTree>
    <p:extLst>
      <p:ext uri="{BB962C8B-B14F-4D97-AF65-F5344CB8AC3E}">
        <p14:creationId xmlns:p14="http://schemas.microsoft.com/office/powerpoint/2010/main" val="202354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1B7F8-1983-4B3D-91FA-253D56A91FA1}"/>
              </a:ext>
            </a:extLst>
          </p:cNvPr>
          <p:cNvSpPr>
            <a:spLocks noGrp="1"/>
          </p:cNvSpPr>
          <p:nvPr>
            <p:ph type="title"/>
          </p:nvPr>
        </p:nvSpPr>
        <p:spPr/>
        <p:txBody>
          <a:bodyPr/>
          <a:lstStyle/>
          <a:p>
            <a:r>
              <a:rPr lang="en-US" dirty="0"/>
              <a:t>So, do we need an evolution / revolution?</a:t>
            </a:r>
            <a:endParaRPr lang="fr-FR" dirty="0"/>
          </a:p>
        </p:txBody>
      </p:sp>
      <p:sp>
        <p:nvSpPr>
          <p:cNvPr id="3" name="Espace réservé du numéro de diapositive 2">
            <a:extLst>
              <a:ext uri="{FF2B5EF4-FFF2-40B4-BE49-F238E27FC236}">
                <a16:creationId xmlns:a16="http://schemas.microsoft.com/office/drawing/2014/main" id="{DDFCF18E-A65B-44AC-A323-ABDC82C9BE5B}"/>
              </a:ext>
            </a:extLst>
          </p:cNvPr>
          <p:cNvSpPr>
            <a:spLocks noGrp="1"/>
          </p:cNvSpPr>
          <p:nvPr>
            <p:ph type="sldNum" sz="quarter" idx="12"/>
          </p:nvPr>
        </p:nvSpPr>
        <p:spPr/>
        <p:txBody>
          <a:bodyPr/>
          <a:lstStyle/>
          <a:p>
            <a:fld id="{DE8468DB-4243-4B31-BCEA-CCDEAA782BAE}" type="slidenum">
              <a:rPr lang="fr-FR" smtClean="0"/>
              <a:pPr/>
              <a:t>10</a:t>
            </a:fld>
            <a:endParaRPr lang="fr-FR"/>
          </a:p>
        </p:txBody>
      </p:sp>
      <p:sp>
        <p:nvSpPr>
          <p:cNvPr id="4" name="ZoneTexte 3">
            <a:extLst>
              <a:ext uri="{FF2B5EF4-FFF2-40B4-BE49-F238E27FC236}">
                <a16:creationId xmlns:a16="http://schemas.microsoft.com/office/drawing/2014/main" id="{1B4B1DB8-F929-44D0-B973-157FCB68728A}"/>
              </a:ext>
            </a:extLst>
          </p:cNvPr>
          <p:cNvSpPr txBox="1"/>
          <p:nvPr/>
        </p:nvSpPr>
        <p:spPr>
          <a:xfrm>
            <a:off x="838200" y="1586204"/>
            <a:ext cx="10515600" cy="4108817"/>
          </a:xfrm>
          <a:prstGeom prst="rect">
            <a:avLst/>
          </a:prstGeom>
          <a:noFill/>
        </p:spPr>
        <p:txBody>
          <a:bodyPr wrap="square" rtlCol="0">
            <a:spAutoFit/>
          </a:bodyPr>
          <a:lstStyle/>
          <a:p>
            <a:endParaRPr lang="en-US" dirty="0">
              <a:solidFill>
                <a:prstClr val="black"/>
              </a:solidFill>
              <a:latin typeface="Gulim" panose="020B0600000101010101" pitchFamily="34" charset="-127"/>
              <a:ea typeface="Gulim" panose="020B0600000101010101" pitchFamily="34" charset="-127"/>
            </a:endParaRPr>
          </a:p>
          <a:p>
            <a:pPr algn="just"/>
            <a:endParaRPr lang="en-US" dirty="0">
              <a:solidFill>
                <a:prstClr val="black"/>
              </a:solidFill>
              <a:latin typeface="Gulim" panose="020B0600000101010101" pitchFamily="34" charset="-127"/>
              <a:ea typeface="Gulim" panose="020B0600000101010101" pitchFamily="34" charset="-127"/>
            </a:endParaRPr>
          </a:p>
          <a:p>
            <a:pPr algn="just"/>
            <a:r>
              <a:rPr lang="en-US" dirty="0">
                <a:solidFill>
                  <a:prstClr val="black"/>
                </a:solidFill>
                <a:latin typeface="Gulim" panose="020B0600000101010101" pitchFamily="34" charset="-127"/>
                <a:ea typeface="Gulim" panose="020B0600000101010101" pitchFamily="34" charset="-127"/>
              </a:rPr>
              <a:t>The reflection must revolve around one purpose: make things easier for the victims</a:t>
            </a:r>
          </a:p>
          <a:p>
            <a:pPr algn="just"/>
            <a:endParaRPr lang="en-US" dirty="0">
              <a:solidFill>
                <a:prstClr val="black"/>
              </a:solidFill>
              <a:latin typeface="Gulim" panose="020B0600000101010101" pitchFamily="34" charset="-127"/>
              <a:ea typeface="Gulim" panose="020B0600000101010101" pitchFamily="34" charset="-127"/>
            </a:endParaRPr>
          </a:p>
          <a:p>
            <a:pPr algn="just"/>
            <a:r>
              <a:rPr lang="en-US" dirty="0">
                <a:solidFill>
                  <a:prstClr val="black"/>
                </a:solidFill>
                <a:latin typeface="Gulim" panose="020B0600000101010101" pitchFamily="34" charset="-127"/>
                <a:ea typeface="Gulim" panose="020B0600000101010101" pitchFamily="34" charset="-127"/>
              </a:rPr>
              <a:t>This task is more and more complex because of:</a:t>
            </a:r>
          </a:p>
          <a:p>
            <a:pPr algn="just"/>
            <a:endParaRPr lang="en-US" dirty="0">
              <a:solidFill>
                <a:prstClr val="black"/>
              </a:solidFill>
              <a:latin typeface="Gulim" panose="020B0600000101010101" pitchFamily="34" charset="-127"/>
              <a:ea typeface="Gulim" panose="020B0600000101010101" pitchFamily="34" charset="-127"/>
            </a:endParaRPr>
          </a:p>
          <a:p>
            <a:pPr marL="285750" indent="-285750" algn="just">
              <a:lnSpc>
                <a:spcPct val="150000"/>
              </a:lnSpc>
              <a:buFont typeface="Arial" panose="020B0604020202020204" pitchFamily="34" charset="0"/>
              <a:buChar char="•"/>
            </a:pPr>
            <a:r>
              <a:rPr lang="en-US" dirty="0">
                <a:solidFill>
                  <a:prstClr val="black"/>
                </a:solidFill>
                <a:latin typeface="Gulim" panose="020B0600000101010101" pitchFamily="34" charset="-127"/>
                <a:ea typeface="Gulim" panose="020B0600000101010101" pitchFamily="34" charset="-127"/>
              </a:rPr>
              <a:t>the complexity of technical means and technologies</a:t>
            </a:r>
          </a:p>
          <a:p>
            <a:pPr marL="285750" indent="-285750" algn="just">
              <a:lnSpc>
                <a:spcPct val="150000"/>
              </a:lnSpc>
              <a:buFont typeface="Arial" panose="020B0604020202020204" pitchFamily="34" charset="0"/>
              <a:buChar char="•"/>
            </a:pPr>
            <a:r>
              <a:rPr lang="en-US" dirty="0">
                <a:solidFill>
                  <a:prstClr val="black"/>
                </a:solidFill>
                <a:latin typeface="Gulim" panose="020B0600000101010101" pitchFamily="34" charset="-127"/>
                <a:ea typeface="Gulim" panose="020B0600000101010101" pitchFamily="34" charset="-127"/>
              </a:rPr>
              <a:t>the multitude of actors </a:t>
            </a:r>
          </a:p>
          <a:p>
            <a:pPr marL="285750" indent="-285750" algn="just">
              <a:lnSpc>
                <a:spcPct val="150000"/>
              </a:lnSpc>
              <a:buFont typeface="Arial" panose="020B0604020202020204" pitchFamily="34" charset="0"/>
              <a:buChar char="•"/>
            </a:pPr>
            <a:r>
              <a:rPr lang="en-US" dirty="0">
                <a:solidFill>
                  <a:prstClr val="black"/>
                </a:solidFill>
                <a:latin typeface="Gulim" panose="020B0600000101010101" pitchFamily="34" charset="-127"/>
                <a:ea typeface="Gulim" panose="020B0600000101010101" pitchFamily="34" charset="-127"/>
              </a:rPr>
              <a:t>the </a:t>
            </a:r>
            <a:r>
              <a:rPr lang="en-GB" dirty="0">
                <a:solidFill>
                  <a:prstClr val="black"/>
                </a:solidFill>
                <a:latin typeface="Gulim" panose="020B0600000101010101" pitchFamily="34" charset="-127"/>
                <a:ea typeface="Gulim" panose="020B0600000101010101" pitchFamily="34" charset="-127"/>
              </a:rPr>
              <a:t>internationalisation</a:t>
            </a:r>
            <a:r>
              <a:rPr lang="en-US" dirty="0">
                <a:solidFill>
                  <a:prstClr val="black"/>
                </a:solidFill>
                <a:latin typeface="Gulim" panose="020B0600000101010101" pitchFamily="34" charset="-127"/>
                <a:ea typeface="Gulim" panose="020B0600000101010101" pitchFamily="34" charset="-127"/>
              </a:rPr>
              <a:t> of the development and manufacturing processes</a:t>
            </a:r>
          </a:p>
          <a:p>
            <a:pPr marL="285750" indent="-285750" algn="just">
              <a:lnSpc>
                <a:spcPct val="150000"/>
              </a:lnSpc>
              <a:buFont typeface="Arial" panose="020B0604020202020204" pitchFamily="34" charset="0"/>
              <a:buChar char="•"/>
            </a:pPr>
            <a:r>
              <a:rPr lang="en-US" dirty="0">
                <a:solidFill>
                  <a:prstClr val="black"/>
                </a:solidFill>
                <a:latin typeface="Gulim" panose="020B0600000101010101" pitchFamily="34" charset="-127"/>
                <a:ea typeface="Gulim" panose="020B0600000101010101" pitchFamily="34" charset="-127"/>
              </a:rPr>
              <a:t>the fact that AI becomes stronger and stronger (therefore, it is difficult to assess where and how the machine failed)</a:t>
            </a:r>
          </a:p>
          <a:p>
            <a:endParaRPr lang="en-US" dirty="0">
              <a:solidFill>
                <a:prstClr val="black"/>
              </a:solidFill>
              <a:latin typeface="Gulim" panose="020B0600000101010101" pitchFamily="34" charset="-127"/>
              <a:ea typeface="Gulim" panose="020B0600000101010101" pitchFamily="34" charset="-127"/>
            </a:endParaRPr>
          </a:p>
        </p:txBody>
      </p:sp>
      <p:pic>
        <p:nvPicPr>
          <p:cNvPr id="5" name="Image 4">
            <a:extLst>
              <a:ext uri="{FF2B5EF4-FFF2-40B4-BE49-F238E27FC236}">
                <a16:creationId xmlns:a16="http://schemas.microsoft.com/office/drawing/2014/main" id="{FA69D402-1619-4577-96BF-58224138D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49918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A17B4-E9D7-4D46-AD6B-B1CB791EDD8D}"/>
              </a:ext>
            </a:extLst>
          </p:cNvPr>
          <p:cNvSpPr>
            <a:spLocks noGrp="1"/>
          </p:cNvSpPr>
          <p:nvPr>
            <p:ph type="title"/>
          </p:nvPr>
        </p:nvSpPr>
        <p:spPr/>
        <p:txBody>
          <a:bodyPr/>
          <a:lstStyle/>
          <a:p>
            <a:r>
              <a:rPr lang="en-US" dirty="0"/>
              <a:t>So, do we need an evolution / revolution?</a:t>
            </a:r>
            <a:endParaRPr lang="fr-FR" dirty="0"/>
          </a:p>
        </p:txBody>
      </p:sp>
      <p:sp>
        <p:nvSpPr>
          <p:cNvPr id="3" name="Espace réservé du numéro de diapositive 2">
            <a:extLst>
              <a:ext uri="{FF2B5EF4-FFF2-40B4-BE49-F238E27FC236}">
                <a16:creationId xmlns:a16="http://schemas.microsoft.com/office/drawing/2014/main" id="{19ADC524-35E8-45E7-9959-3A634592752F}"/>
              </a:ext>
            </a:extLst>
          </p:cNvPr>
          <p:cNvSpPr>
            <a:spLocks noGrp="1"/>
          </p:cNvSpPr>
          <p:nvPr>
            <p:ph type="sldNum" sz="quarter" idx="12"/>
          </p:nvPr>
        </p:nvSpPr>
        <p:spPr/>
        <p:txBody>
          <a:bodyPr/>
          <a:lstStyle/>
          <a:p>
            <a:fld id="{DE8468DB-4243-4B31-BCEA-CCDEAA782BAE}" type="slidenum">
              <a:rPr lang="fr-FR" smtClean="0"/>
              <a:pPr/>
              <a:t>11</a:t>
            </a:fld>
            <a:endParaRPr lang="fr-FR"/>
          </a:p>
        </p:txBody>
      </p:sp>
      <p:sp>
        <p:nvSpPr>
          <p:cNvPr id="5" name="ZoneTexte 4">
            <a:extLst>
              <a:ext uri="{FF2B5EF4-FFF2-40B4-BE49-F238E27FC236}">
                <a16:creationId xmlns:a16="http://schemas.microsoft.com/office/drawing/2014/main" id="{82E4363A-B3E2-4EB5-96EF-BA3BB47DF727}"/>
              </a:ext>
            </a:extLst>
          </p:cNvPr>
          <p:cNvSpPr txBox="1"/>
          <p:nvPr/>
        </p:nvSpPr>
        <p:spPr>
          <a:xfrm>
            <a:off x="838200" y="1642188"/>
            <a:ext cx="10601131" cy="4524315"/>
          </a:xfrm>
          <a:prstGeom prst="rect">
            <a:avLst/>
          </a:prstGeom>
          <a:noFill/>
        </p:spPr>
        <p:txBody>
          <a:bodyPr wrap="square" rtlCol="0">
            <a:spAutoFit/>
          </a:bodyPr>
          <a:lstStyle/>
          <a:p>
            <a:pPr lvl="0" algn="just"/>
            <a:r>
              <a:rPr lang="en-US" dirty="0">
                <a:solidFill>
                  <a:prstClr val="black"/>
                </a:solidFill>
                <a:latin typeface="Gulim" panose="020B0600000101010101" pitchFamily="34" charset="-127"/>
                <a:ea typeface="Gulim" panose="020B0600000101010101" pitchFamily="34" charset="-127"/>
              </a:rPr>
              <a:t>Two ideas then:</a:t>
            </a:r>
          </a:p>
          <a:p>
            <a:pPr lvl="0" algn="just"/>
            <a:endParaRPr lang="en-US" dirty="0">
              <a:solidFill>
                <a:prstClr val="black"/>
              </a:solidFill>
              <a:latin typeface="Gulim" panose="020B0600000101010101" pitchFamily="34" charset="-127"/>
              <a:ea typeface="Gulim" panose="020B0600000101010101" pitchFamily="34" charset="-127"/>
            </a:endParaRPr>
          </a:p>
          <a:p>
            <a:pPr lvl="0" algn="just"/>
            <a:r>
              <a:rPr lang="en-US" dirty="0">
                <a:solidFill>
                  <a:prstClr val="black"/>
                </a:solidFill>
                <a:latin typeface="Gulim" panose="020B0600000101010101" pitchFamily="34" charset="-127"/>
                <a:ea typeface="Gulim" panose="020B0600000101010101" pitchFamily="34" charset="-127"/>
              </a:rPr>
              <a:t>1) To reduce the burden of proof / identify who would take responsibility</a:t>
            </a:r>
          </a:p>
          <a:p>
            <a:pPr lvl="0" algn="just"/>
            <a:endParaRPr lang="en-US" dirty="0">
              <a:solidFill>
                <a:prstClr val="black"/>
              </a:solidFill>
              <a:latin typeface="Gulim" panose="020B0600000101010101" pitchFamily="34" charset="-127"/>
              <a:ea typeface="Gulim" panose="020B0600000101010101" pitchFamily="34" charset="-127"/>
            </a:endParaRPr>
          </a:p>
          <a:p>
            <a:pPr marL="285750" lvl="0" indent="-285750" algn="just">
              <a:buFont typeface="Wingdings" panose="05000000000000000000" pitchFamily="2" charset="2"/>
              <a:buChar char="Ø"/>
            </a:pPr>
            <a:r>
              <a:rPr lang="en-US" dirty="0">
                <a:solidFill>
                  <a:prstClr val="black"/>
                </a:solidFill>
                <a:latin typeface="Gulim" panose="020B0600000101010101" pitchFamily="34" charset="-127"/>
                <a:ea typeface="Gulim" panose="020B0600000101010101" pitchFamily="34" charset="-127"/>
              </a:rPr>
              <a:t> apply to the person responsible a strict liability</a:t>
            </a:r>
          </a:p>
          <a:p>
            <a:pPr lvl="0" algn="just"/>
            <a:endParaRPr lang="en-US" dirty="0">
              <a:solidFill>
                <a:prstClr val="black"/>
              </a:solidFill>
              <a:latin typeface="Gulim" panose="020B0600000101010101" pitchFamily="34" charset="-127"/>
              <a:ea typeface="Gulim" panose="020B0600000101010101" pitchFamily="34" charset="-127"/>
            </a:endParaRPr>
          </a:p>
          <a:p>
            <a:pPr lvl="0" algn="just"/>
            <a:r>
              <a:rPr lang="en-US" dirty="0">
                <a:solidFill>
                  <a:prstClr val="black"/>
                </a:solidFill>
                <a:latin typeface="Gulim" panose="020B0600000101010101" pitchFamily="34" charset="-127"/>
                <a:ea typeface="Gulim" panose="020B0600000101010101" pitchFamily="34" charset="-127"/>
              </a:rPr>
              <a:t>2) Ensure that the person responsible is solvent:</a:t>
            </a:r>
          </a:p>
          <a:p>
            <a:pPr lvl="0" algn="just"/>
            <a:endParaRPr lang="en-US" dirty="0">
              <a:solidFill>
                <a:prstClr val="black"/>
              </a:solidFill>
              <a:latin typeface="Gulim" panose="020B0600000101010101" pitchFamily="34" charset="-127"/>
              <a:ea typeface="Gulim" panose="020B0600000101010101" pitchFamily="34" charset="-127"/>
            </a:endParaRPr>
          </a:p>
          <a:p>
            <a:pPr marL="285750" lvl="0" indent="-285750" algn="just">
              <a:buFont typeface="Wingdings" panose="05000000000000000000" pitchFamily="2" charset="2"/>
              <a:buChar char="Ø"/>
            </a:pPr>
            <a:r>
              <a:rPr lang="en-US" dirty="0">
                <a:solidFill>
                  <a:prstClr val="black"/>
                </a:solidFill>
                <a:latin typeface="Gulim" panose="020B0600000101010101" pitchFamily="34" charset="-127"/>
                <a:ea typeface="Gulim" panose="020B0600000101010101" pitchFamily="34" charset="-127"/>
              </a:rPr>
              <a:t> appoint a person who has assets </a:t>
            </a:r>
          </a:p>
          <a:p>
            <a:pPr marL="285750" lvl="0" indent="-285750" algn="just">
              <a:buFont typeface="Wingdings" panose="05000000000000000000" pitchFamily="2" charset="2"/>
              <a:buChar char="Ø"/>
            </a:pPr>
            <a:r>
              <a:rPr lang="en-US" dirty="0">
                <a:solidFill>
                  <a:prstClr val="black"/>
                </a:solidFill>
                <a:latin typeface="Gulim" panose="020B0600000101010101" pitchFamily="34" charset="-127"/>
                <a:ea typeface="Gulim" panose="020B0600000101010101" pitchFamily="34" charset="-127"/>
                <a:sym typeface="Wingdings" panose="05000000000000000000" pitchFamily="2" charset="2"/>
              </a:rPr>
              <a:t> require from this person to have an insurance</a:t>
            </a:r>
          </a:p>
          <a:p>
            <a:pPr lvl="0" algn="just"/>
            <a:endParaRPr lang="en-US" dirty="0">
              <a:solidFill>
                <a:prstClr val="black"/>
              </a:solidFill>
              <a:latin typeface="Gulim" panose="020B0600000101010101" pitchFamily="34" charset="-127"/>
              <a:ea typeface="Gulim" panose="020B0600000101010101" pitchFamily="34" charset="-127"/>
              <a:sym typeface="Wingdings" panose="05000000000000000000" pitchFamily="2" charset="2"/>
            </a:endParaRPr>
          </a:p>
          <a:p>
            <a:pPr lvl="0" algn="just"/>
            <a:r>
              <a:rPr lang="en-US" dirty="0">
                <a:solidFill>
                  <a:prstClr val="black"/>
                </a:solidFill>
                <a:latin typeface="Gulim" panose="020B0600000101010101" pitchFamily="34" charset="-127"/>
                <a:ea typeface="Gulim" panose="020B0600000101010101" pitchFamily="34" charset="-127"/>
              </a:rPr>
              <a:t>But there is a risk: freeze the liability by appointing an actor who may have had no part in the occurrence of the damage (e.g. the seller)</a:t>
            </a:r>
          </a:p>
          <a:p>
            <a:pPr lvl="0" algn="just"/>
            <a:endParaRPr lang="en-US" dirty="0">
              <a:solidFill>
                <a:prstClr val="black"/>
              </a:solidFill>
              <a:latin typeface="Gulim" panose="020B0600000101010101" pitchFamily="34" charset="-127"/>
              <a:ea typeface="Gulim" panose="020B0600000101010101" pitchFamily="34" charset="-127"/>
            </a:endParaRPr>
          </a:p>
          <a:p>
            <a:pPr lvl="0" algn="just"/>
            <a:r>
              <a:rPr lang="en-US" dirty="0">
                <a:solidFill>
                  <a:prstClr val="black"/>
                </a:solidFill>
                <a:latin typeface="Gulim" panose="020B0600000101010101" pitchFamily="34" charset="-127"/>
                <a:ea typeface="Gulim" panose="020B0600000101010101" pitchFamily="34" charset="-127"/>
              </a:rPr>
              <a:t>Iniquity: the person appointed as being responsible could face the same difficulties as the victim</a:t>
            </a:r>
          </a:p>
          <a:p>
            <a:pPr lvl="0"/>
            <a:endParaRPr lang="en-US" dirty="0">
              <a:solidFill>
                <a:prstClr val="black"/>
              </a:solidFill>
              <a:latin typeface="Gulim" panose="020B0600000101010101" pitchFamily="34" charset="-127"/>
              <a:ea typeface="Gulim" panose="020B0600000101010101" pitchFamily="34" charset="-127"/>
            </a:endParaRPr>
          </a:p>
        </p:txBody>
      </p:sp>
      <p:pic>
        <p:nvPicPr>
          <p:cNvPr id="6" name="Image 5">
            <a:extLst>
              <a:ext uri="{FF2B5EF4-FFF2-40B4-BE49-F238E27FC236}">
                <a16:creationId xmlns:a16="http://schemas.microsoft.com/office/drawing/2014/main" id="{779FEF92-F00D-4FF6-B031-64FD9A443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211991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E0BC2-E2CE-4632-85EB-F8E3D5196A1F}"/>
              </a:ext>
            </a:extLst>
          </p:cNvPr>
          <p:cNvSpPr>
            <a:spLocks noGrp="1"/>
          </p:cNvSpPr>
          <p:nvPr>
            <p:ph type="title"/>
          </p:nvPr>
        </p:nvSpPr>
        <p:spPr/>
        <p:txBody>
          <a:bodyPr/>
          <a:lstStyle/>
          <a:p>
            <a:r>
              <a:rPr lang="en-US" dirty="0"/>
              <a:t>So, do we need an evolution / revolution?</a:t>
            </a:r>
            <a:endParaRPr lang="fr-FR" dirty="0"/>
          </a:p>
        </p:txBody>
      </p:sp>
      <p:sp>
        <p:nvSpPr>
          <p:cNvPr id="3" name="Espace réservé du numéro de diapositive 2">
            <a:extLst>
              <a:ext uri="{FF2B5EF4-FFF2-40B4-BE49-F238E27FC236}">
                <a16:creationId xmlns:a16="http://schemas.microsoft.com/office/drawing/2014/main" id="{0E9CE26C-59F8-4B21-B6E7-702D35D1D9DF}"/>
              </a:ext>
            </a:extLst>
          </p:cNvPr>
          <p:cNvSpPr>
            <a:spLocks noGrp="1"/>
          </p:cNvSpPr>
          <p:nvPr>
            <p:ph type="sldNum" sz="quarter" idx="12"/>
          </p:nvPr>
        </p:nvSpPr>
        <p:spPr/>
        <p:txBody>
          <a:bodyPr/>
          <a:lstStyle/>
          <a:p>
            <a:fld id="{DE8468DB-4243-4B31-BCEA-CCDEAA782BAE}" type="slidenum">
              <a:rPr lang="fr-FR" smtClean="0"/>
              <a:pPr/>
              <a:t>12</a:t>
            </a:fld>
            <a:endParaRPr lang="fr-FR"/>
          </a:p>
        </p:txBody>
      </p:sp>
      <p:sp>
        <p:nvSpPr>
          <p:cNvPr id="4" name="ZoneTexte 3">
            <a:extLst>
              <a:ext uri="{FF2B5EF4-FFF2-40B4-BE49-F238E27FC236}">
                <a16:creationId xmlns:a16="http://schemas.microsoft.com/office/drawing/2014/main" id="{5D0172F2-02AE-483F-8ACA-BBA7EDD1C825}"/>
              </a:ext>
            </a:extLst>
          </p:cNvPr>
          <p:cNvSpPr txBox="1"/>
          <p:nvPr/>
        </p:nvSpPr>
        <p:spPr>
          <a:xfrm>
            <a:off x="838200" y="1595535"/>
            <a:ext cx="10515600" cy="4247317"/>
          </a:xfrm>
          <a:prstGeom prst="rect">
            <a:avLst/>
          </a:prstGeom>
          <a:noFill/>
        </p:spPr>
        <p:txBody>
          <a:bodyPr wrap="square" rtlCol="0">
            <a:spAutoFit/>
          </a:bodyPr>
          <a:lstStyle/>
          <a:p>
            <a:pPr lvl="0" algn="just"/>
            <a:endParaRPr lang="en-US" dirty="0">
              <a:solidFill>
                <a:prstClr val="black"/>
              </a:solidFill>
              <a:latin typeface="Gulim" panose="020B0600000101010101" pitchFamily="34" charset="-127"/>
              <a:ea typeface="Gulim" panose="020B0600000101010101" pitchFamily="34" charset="-127"/>
            </a:endParaRPr>
          </a:p>
          <a:p>
            <a:pPr lvl="0" algn="just"/>
            <a:r>
              <a:rPr lang="en-US" dirty="0">
                <a:solidFill>
                  <a:prstClr val="black"/>
                </a:solidFill>
                <a:latin typeface="Gulim" panose="020B0600000101010101" pitchFamily="34" charset="-127"/>
                <a:ea typeface="Gulim" panose="020B0600000101010101" pitchFamily="34" charset="-127"/>
              </a:rPr>
              <a:t>The law has already known this type of issue and solved it applying theories of legal personality</a:t>
            </a:r>
          </a:p>
          <a:p>
            <a:pPr lvl="0" algn="just"/>
            <a:endParaRPr lang="en-US" dirty="0">
              <a:solidFill>
                <a:prstClr val="black"/>
              </a:solidFill>
              <a:latin typeface="Gulim" panose="020B0600000101010101" pitchFamily="34" charset="-127"/>
              <a:ea typeface="Gulim" panose="020B0600000101010101" pitchFamily="34" charset="-127"/>
            </a:endParaRPr>
          </a:p>
          <a:p>
            <a:pPr lvl="0" algn="just"/>
            <a:r>
              <a:rPr lang="en-US" dirty="0">
                <a:solidFill>
                  <a:prstClr val="black"/>
                </a:solidFill>
                <a:latin typeface="Gulim" panose="020B0600000101010101" pitchFamily="34" charset="-127"/>
                <a:ea typeface="Gulim" panose="020B0600000101010101" pitchFamily="34" charset="-127"/>
              </a:rPr>
              <a:t>Many similarities between a company, being a legal entity and a machine with AI:</a:t>
            </a:r>
          </a:p>
          <a:p>
            <a:pPr lvl="0" algn="just"/>
            <a:endParaRPr lang="en-US" dirty="0">
              <a:solidFill>
                <a:prstClr val="black"/>
              </a:solidFill>
              <a:latin typeface="Gulim" panose="020B0600000101010101" pitchFamily="34" charset="-127"/>
              <a:ea typeface="Gulim" panose="020B0600000101010101" pitchFamily="34" charset="-127"/>
            </a:endParaRPr>
          </a:p>
          <a:p>
            <a:pPr marL="285750" lvl="0" indent="-285750" algn="just">
              <a:buFont typeface="Wingdings" panose="05000000000000000000" pitchFamily="2" charset="2"/>
              <a:buChar char="§"/>
            </a:pPr>
            <a:r>
              <a:rPr lang="en-US" b="1" u="sng" dirty="0">
                <a:solidFill>
                  <a:prstClr val="black"/>
                </a:solidFill>
                <a:latin typeface="Gulim" panose="020B0600000101010101" pitchFamily="34" charset="-127"/>
                <a:ea typeface="Gulim" panose="020B0600000101010101" pitchFamily="34" charset="-127"/>
              </a:rPr>
              <a:t>Utilitarian function</a:t>
            </a:r>
            <a:r>
              <a:rPr lang="en-US" dirty="0">
                <a:solidFill>
                  <a:prstClr val="black"/>
                </a:solidFill>
                <a:latin typeface="Gulim" panose="020B0600000101010101" pitchFamily="34" charset="-127"/>
                <a:ea typeface="Gulim" panose="020B0600000101010101" pitchFamily="34" charset="-127"/>
              </a:rPr>
              <a:t>: companies are only granted legal personality to facilitate the exercise of their activity</a:t>
            </a:r>
          </a:p>
          <a:p>
            <a:pPr lvl="0" algn="just"/>
            <a:endParaRPr lang="en-US" dirty="0">
              <a:solidFill>
                <a:prstClr val="black"/>
              </a:solidFill>
              <a:latin typeface="Gulim" panose="020B0600000101010101" pitchFamily="34" charset="-127"/>
              <a:ea typeface="Gulim" panose="020B0600000101010101" pitchFamily="34" charset="-127"/>
            </a:endParaRPr>
          </a:p>
          <a:p>
            <a:pPr marL="285750" lvl="0" indent="-285750" algn="just">
              <a:buFont typeface="Wingdings" panose="05000000000000000000" pitchFamily="2" charset="2"/>
              <a:buChar char="§"/>
            </a:pPr>
            <a:r>
              <a:rPr lang="en-US" b="1" u="sng" dirty="0">
                <a:solidFill>
                  <a:prstClr val="black"/>
                </a:solidFill>
                <a:latin typeface="Gulim" panose="020B0600000101010101" pitchFamily="34" charset="-127"/>
                <a:ea typeface="Gulim" panose="020B0600000101010101" pitchFamily="34" charset="-127"/>
              </a:rPr>
              <a:t>No biological existence</a:t>
            </a:r>
            <a:r>
              <a:rPr lang="en-US" dirty="0">
                <a:solidFill>
                  <a:prstClr val="black"/>
                </a:solidFill>
                <a:latin typeface="Gulim" panose="020B0600000101010101" pitchFamily="34" charset="-127"/>
                <a:ea typeface="Gulim" panose="020B0600000101010101" pitchFamily="34" charset="-127"/>
              </a:rPr>
              <a:t>: therefore, no possibility of performing the acts that exist for human beings: marriage, divorce or adoption</a:t>
            </a:r>
          </a:p>
          <a:p>
            <a:pPr lvl="0" algn="just"/>
            <a:endParaRPr lang="en-US" dirty="0">
              <a:solidFill>
                <a:prstClr val="black"/>
              </a:solidFill>
              <a:latin typeface="Gulim" panose="020B0600000101010101" pitchFamily="34" charset="-127"/>
              <a:ea typeface="Gulim" panose="020B0600000101010101" pitchFamily="34" charset="-127"/>
            </a:endParaRPr>
          </a:p>
          <a:p>
            <a:pPr marL="285750" lvl="0" indent="-285750" algn="just">
              <a:buFont typeface="Wingdings" panose="05000000000000000000" pitchFamily="2" charset="2"/>
              <a:buChar char="§"/>
            </a:pPr>
            <a:r>
              <a:rPr lang="en-US" b="1" u="sng" dirty="0">
                <a:solidFill>
                  <a:prstClr val="black"/>
                </a:solidFill>
                <a:latin typeface="Gulim" panose="020B0600000101010101" pitchFamily="34" charset="-127"/>
                <a:ea typeface="Gulim" panose="020B0600000101010101" pitchFamily="34" charset="-127"/>
              </a:rPr>
              <a:t>Limitation of the activity by the corporate purpose</a:t>
            </a:r>
            <a:r>
              <a:rPr lang="en-US" dirty="0">
                <a:solidFill>
                  <a:prstClr val="black"/>
                </a:solidFill>
                <a:latin typeface="Gulim" panose="020B0600000101010101" pitchFamily="34" charset="-127"/>
                <a:ea typeface="Gulim" panose="020B0600000101010101" pitchFamily="34" charset="-127"/>
              </a:rPr>
              <a:t>: beyond = fault</a:t>
            </a:r>
          </a:p>
          <a:p>
            <a:pPr lvl="0" algn="just"/>
            <a:endParaRPr lang="en-US" dirty="0">
              <a:solidFill>
                <a:prstClr val="black"/>
              </a:solidFill>
              <a:latin typeface="Gulim" panose="020B0600000101010101" pitchFamily="34" charset="-127"/>
              <a:ea typeface="Gulim" panose="020B0600000101010101" pitchFamily="34" charset="-127"/>
            </a:endParaRPr>
          </a:p>
          <a:p>
            <a:pPr lvl="0" algn="just"/>
            <a:r>
              <a:rPr lang="en-US" dirty="0">
                <a:solidFill>
                  <a:prstClr val="black"/>
                </a:solidFill>
                <a:latin typeface="Gulim" panose="020B0600000101010101" pitchFamily="34" charset="-127"/>
                <a:ea typeface="Gulim" panose="020B0600000101010101" pitchFamily="34" charset="-127"/>
                <a:sym typeface="Wingdings" panose="05000000000000000000" pitchFamily="2" charset="2"/>
              </a:rPr>
              <a:t></a:t>
            </a:r>
            <a:r>
              <a:rPr lang="en-US" dirty="0">
                <a:solidFill>
                  <a:prstClr val="black"/>
                </a:solidFill>
                <a:latin typeface="Gulim" panose="020B0600000101010101" pitchFamily="34" charset="-127"/>
                <a:ea typeface="Gulim" panose="020B0600000101010101" pitchFamily="34" charset="-127"/>
              </a:rPr>
              <a:t>The robot could be a new legal form of company</a:t>
            </a:r>
          </a:p>
          <a:p>
            <a:pPr lvl="0" algn="just"/>
            <a:endParaRPr lang="en-US" dirty="0">
              <a:solidFill>
                <a:prstClr val="black"/>
              </a:solidFill>
              <a:latin typeface="Gulim" panose="020B0600000101010101" pitchFamily="34" charset="-127"/>
              <a:ea typeface="Gulim" panose="020B0600000101010101" pitchFamily="34" charset="-127"/>
            </a:endParaRPr>
          </a:p>
        </p:txBody>
      </p:sp>
      <p:pic>
        <p:nvPicPr>
          <p:cNvPr id="5" name="Image 4">
            <a:extLst>
              <a:ext uri="{FF2B5EF4-FFF2-40B4-BE49-F238E27FC236}">
                <a16:creationId xmlns:a16="http://schemas.microsoft.com/office/drawing/2014/main" id="{639E0787-AE7F-44AD-A6E9-10A076344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50927083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C860A-A118-47BE-9865-5B68638C5278}"/>
              </a:ext>
            </a:extLst>
          </p:cNvPr>
          <p:cNvSpPr>
            <a:spLocks noGrp="1"/>
          </p:cNvSpPr>
          <p:nvPr>
            <p:ph type="title"/>
          </p:nvPr>
        </p:nvSpPr>
        <p:spPr/>
        <p:txBody>
          <a:bodyPr/>
          <a:lstStyle/>
          <a:p>
            <a:r>
              <a:rPr lang="en-US" dirty="0"/>
              <a:t>So, do we need an evolution / revolution?</a:t>
            </a:r>
            <a:endParaRPr lang="fr-FR" dirty="0"/>
          </a:p>
        </p:txBody>
      </p:sp>
      <p:sp>
        <p:nvSpPr>
          <p:cNvPr id="3" name="Espace réservé du numéro de diapositive 2">
            <a:extLst>
              <a:ext uri="{FF2B5EF4-FFF2-40B4-BE49-F238E27FC236}">
                <a16:creationId xmlns:a16="http://schemas.microsoft.com/office/drawing/2014/main" id="{CCA69670-9886-424A-9150-241890C78DFD}"/>
              </a:ext>
            </a:extLst>
          </p:cNvPr>
          <p:cNvSpPr>
            <a:spLocks noGrp="1"/>
          </p:cNvSpPr>
          <p:nvPr>
            <p:ph type="sldNum" sz="quarter" idx="12"/>
          </p:nvPr>
        </p:nvSpPr>
        <p:spPr/>
        <p:txBody>
          <a:bodyPr/>
          <a:lstStyle/>
          <a:p>
            <a:fld id="{DE8468DB-4243-4B31-BCEA-CCDEAA782BAE}" type="slidenum">
              <a:rPr lang="fr-FR" smtClean="0"/>
              <a:pPr/>
              <a:t>13</a:t>
            </a:fld>
            <a:endParaRPr lang="fr-FR"/>
          </a:p>
        </p:txBody>
      </p:sp>
      <p:sp>
        <p:nvSpPr>
          <p:cNvPr id="4" name="ZoneTexte 3">
            <a:extLst>
              <a:ext uri="{FF2B5EF4-FFF2-40B4-BE49-F238E27FC236}">
                <a16:creationId xmlns:a16="http://schemas.microsoft.com/office/drawing/2014/main" id="{362CEEE2-C1A0-48B8-A2AA-EA502DCC6C7A}"/>
              </a:ext>
            </a:extLst>
          </p:cNvPr>
          <p:cNvSpPr txBox="1"/>
          <p:nvPr/>
        </p:nvSpPr>
        <p:spPr>
          <a:xfrm>
            <a:off x="838200" y="1558212"/>
            <a:ext cx="10619792" cy="3416320"/>
          </a:xfrm>
          <a:prstGeom prst="rect">
            <a:avLst/>
          </a:prstGeom>
          <a:noFill/>
        </p:spPr>
        <p:txBody>
          <a:bodyPr wrap="square" rtlCol="0">
            <a:spAutoFit/>
          </a:bodyPr>
          <a:lstStyle/>
          <a:p>
            <a:endParaRPr lang="en-US" dirty="0">
              <a:latin typeface="Gulim" panose="020B0600000101010101" pitchFamily="34" charset="-127"/>
              <a:ea typeface="Gulim" panose="020B0600000101010101" pitchFamily="34" charset="-127"/>
            </a:endParaRPr>
          </a:p>
          <a:p>
            <a:endParaRPr lang="en-US" dirty="0">
              <a:latin typeface="Gulim" panose="020B0600000101010101" pitchFamily="34" charset="-127"/>
              <a:ea typeface="Gulim" panose="020B0600000101010101" pitchFamily="34" charset="-127"/>
            </a:endParaRPr>
          </a:p>
          <a:p>
            <a:r>
              <a:rPr lang="en-US" dirty="0">
                <a:latin typeface="Gulim" panose="020B0600000101010101" pitchFamily="34" charset="-127"/>
                <a:ea typeface="Gulim" panose="020B0600000101010101" pitchFamily="34" charset="-127"/>
              </a:rPr>
              <a:t>Measures to be imposed:</a:t>
            </a:r>
          </a:p>
          <a:p>
            <a:endParaRPr lang="en-US" dirty="0">
              <a:latin typeface="Gulim" panose="020B0600000101010101" pitchFamily="34" charset="-127"/>
              <a:ea typeface="Gulim" panose="020B0600000101010101" pitchFamily="34" charset="-127"/>
            </a:endParaRPr>
          </a:p>
          <a:p>
            <a:pPr marL="285750" indent="-285750">
              <a:buFont typeface="Wingdings" panose="05000000000000000000" pitchFamily="2" charset="2"/>
              <a:buChar char="§"/>
            </a:pPr>
            <a:r>
              <a:rPr lang="en-US" dirty="0">
                <a:latin typeface="Gulim" panose="020B0600000101010101" pitchFamily="34" charset="-127"/>
                <a:ea typeface="Gulim" panose="020B0600000101010101" pitchFamily="34" charset="-127"/>
              </a:rPr>
              <a:t>Registration</a:t>
            </a:r>
          </a:p>
          <a:p>
            <a:endParaRPr lang="en-US" dirty="0">
              <a:latin typeface="Gulim" panose="020B0600000101010101" pitchFamily="34" charset="-127"/>
              <a:ea typeface="Gulim" panose="020B0600000101010101" pitchFamily="34" charset="-127"/>
            </a:endParaRPr>
          </a:p>
          <a:p>
            <a:pPr marL="285750" indent="-285750">
              <a:buFont typeface="Wingdings" panose="05000000000000000000" pitchFamily="2" charset="2"/>
              <a:buChar char="§"/>
            </a:pPr>
            <a:r>
              <a:rPr lang="en-US" dirty="0">
                <a:latin typeface="Gulim" panose="020B0600000101010101" pitchFamily="34" charset="-127"/>
                <a:ea typeface="Gulim" panose="020B0600000101010101" pitchFamily="34" charset="-127"/>
              </a:rPr>
              <a:t>Allocation of an heritage to the robot-legal person</a:t>
            </a:r>
          </a:p>
          <a:p>
            <a:endParaRPr lang="en-US" dirty="0">
              <a:latin typeface="Gulim" panose="020B0600000101010101" pitchFamily="34" charset="-127"/>
              <a:ea typeface="Gulim" panose="020B0600000101010101" pitchFamily="34" charset="-127"/>
            </a:endParaRPr>
          </a:p>
          <a:p>
            <a:pPr marL="285750" indent="-285750">
              <a:buFont typeface="Wingdings" panose="05000000000000000000" pitchFamily="2" charset="2"/>
              <a:buChar char="§"/>
            </a:pPr>
            <a:r>
              <a:rPr lang="en-US" dirty="0">
                <a:latin typeface="Gulim" panose="020B0600000101010101" pitchFamily="34" charset="-127"/>
                <a:ea typeface="Gulim" panose="020B0600000101010101" pitchFamily="34" charset="-127"/>
              </a:rPr>
              <a:t>Guarantees / Insurance</a:t>
            </a:r>
          </a:p>
          <a:p>
            <a:endParaRPr lang="en-US" dirty="0">
              <a:latin typeface="Gulim" panose="020B0600000101010101" pitchFamily="34" charset="-127"/>
              <a:ea typeface="Gulim" panose="020B0600000101010101" pitchFamily="34" charset="-127"/>
            </a:endParaRPr>
          </a:p>
          <a:p>
            <a:endParaRPr lang="en-US" dirty="0">
              <a:latin typeface="Gulim" panose="020B0600000101010101" pitchFamily="34" charset="-127"/>
              <a:ea typeface="Gulim" panose="020B0600000101010101" pitchFamily="34" charset="-127"/>
            </a:endParaRPr>
          </a:p>
          <a:p>
            <a:r>
              <a:rPr lang="en-US" dirty="0">
                <a:latin typeface="Gulim" panose="020B0600000101010101" pitchFamily="34" charset="-127"/>
                <a:ea typeface="Gulim" panose="020B0600000101010101" pitchFamily="34" charset="-127"/>
              </a:rPr>
              <a:t>Limits: distortion of the legal personality and disempowerment of the actors</a:t>
            </a:r>
          </a:p>
        </p:txBody>
      </p:sp>
    </p:spTree>
    <p:extLst>
      <p:ext uri="{BB962C8B-B14F-4D97-AF65-F5344CB8AC3E}">
        <p14:creationId xmlns:p14="http://schemas.microsoft.com/office/powerpoint/2010/main" val="66140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DD59E-0402-4B7E-95B7-444588D4059D}"/>
              </a:ext>
            </a:extLst>
          </p:cNvPr>
          <p:cNvSpPr>
            <a:spLocks noGrp="1"/>
          </p:cNvSpPr>
          <p:nvPr>
            <p:ph type="title"/>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02DDF03A-7E08-4A63-9178-529D863B3670}"/>
              </a:ext>
            </a:extLst>
          </p:cNvPr>
          <p:cNvSpPr>
            <a:spLocks noGrp="1"/>
          </p:cNvSpPr>
          <p:nvPr>
            <p:ph type="sldNum" sz="quarter" idx="12"/>
          </p:nvPr>
        </p:nvSpPr>
        <p:spPr/>
        <p:txBody>
          <a:bodyPr/>
          <a:lstStyle/>
          <a:p>
            <a:fld id="{DE8468DB-4243-4B31-BCEA-CCDEAA782BAE}" type="slidenum">
              <a:rPr lang="fr-FR" smtClean="0"/>
              <a:pPr/>
              <a:t>14</a:t>
            </a:fld>
            <a:endParaRPr lang="fr-FR"/>
          </a:p>
        </p:txBody>
      </p:sp>
      <p:sp>
        <p:nvSpPr>
          <p:cNvPr id="4" name="ZoneTexte 3">
            <a:extLst>
              <a:ext uri="{FF2B5EF4-FFF2-40B4-BE49-F238E27FC236}">
                <a16:creationId xmlns:a16="http://schemas.microsoft.com/office/drawing/2014/main" id="{223901D7-0C89-4CA8-9AF2-3165ADCB9DFB}"/>
              </a:ext>
            </a:extLst>
          </p:cNvPr>
          <p:cNvSpPr txBox="1"/>
          <p:nvPr/>
        </p:nvSpPr>
        <p:spPr>
          <a:xfrm>
            <a:off x="838200" y="1614196"/>
            <a:ext cx="10504714" cy="3231654"/>
          </a:xfrm>
          <a:prstGeom prst="rect">
            <a:avLst/>
          </a:prstGeom>
          <a:noFill/>
        </p:spPr>
        <p:txBody>
          <a:bodyPr wrap="square" rtlCol="0">
            <a:spAutoFit/>
          </a:bodyPr>
          <a:lstStyle/>
          <a:p>
            <a:pPr algn="ctr"/>
            <a:endParaRPr lang="en-US" sz="3000" b="1" dirty="0">
              <a:solidFill>
                <a:srgbClr val="666699"/>
              </a:solidFill>
              <a:latin typeface="Gulim" panose="020B0600000101010101" pitchFamily="34" charset="-127"/>
              <a:ea typeface="Gulim" panose="020B0600000101010101" pitchFamily="34" charset="-127"/>
              <a:cs typeface="+mj-cs"/>
            </a:endParaRPr>
          </a:p>
          <a:p>
            <a:pPr algn="ctr"/>
            <a:r>
              <a:rPr lang="en-US" sz="3000" b="1" dirty="0">
                <a:solidFill>
                  <a:srgbClr val="666699"/>
                </a:solidFill>
                <a:latin typeface="Gulim" panose="020B0600000101010101" pitchFamily="34" charset="-127"/>
                <a:ea typeface="Gulim" panose="020B0600000101010101" pitchFamily="34" charset="-127"/>
                <a:cs typeface="+mj-cs"/>
              </a:rPr>
              <a:t>Thank you for your attention !</a:t>
            </a:r>
          </a:p>
          <a:p>
            <a:pPr algn="ctr"/>
            <a:endParaRPr lang="en-US" sz="3000" b="1" dirty="0">
              <a:solidFill>
                <a:srgbClr val="666699"/>
              </a:solidFill>
              <a:latin typeface="Gulim" panose="020B0600000101010101" pitchFamily="34" charset="-127"/>
              <a:ea typeface="Gulim" panose="020B0600000101010101" pitchFamily="34" charset="-127"/>
              <a:cs typeface="+mj-cs"/>
            </a:endParaRPr>
          </a:p>
          <a:p>
            <a:r>
              <a:rPr lang="fr-FR" sz="1400" dirty="0">
                <a:latin typeface="Century Gothic" panose="020B0502020202020204" pitchFamily="34" charset="0"/>
              </a:rPr>
              <a:t>				Charlotte Barraco-David</a:t>
            </a:r>
          </a:p>
          <a:p>
            <a:r>
              <a:rPr lang="fr-FR" sz="1400" dirty="0">
                <a:solidFill>
                  <a:srgbClr val="B2182D"/>
                </a:solidFill>
                <a:latin typeface="Century Gothic" panose="020B0502020202020204" pitchFamily="34" charset="0"/>
              </a:rPr>
              <a:t>				</a:t>
            </a:r>
            <a:r>
              <a:rPr lang="fr-FR" sz="1400" dirty="0" err="1">
                <a:solidFill>
                  <a:srgbClr val="B2182D"/>
                </a:solidFill>
                <a:latin typeface="Century Gothic" panose="020B0502020202020204" pitchFamily="34" charset="0"/>
              </a:rPr>
              <a:t>Lawyer</a:t>
            </a:r>
            <a:r>
              <a:rPr lang="fr-FR" sz="1400" dirty="0">
                <a:solidFill>
                  <a:srgbClr val="B2182D"/>
                </a:solidFill>
                <a:latin typeface="Century Gothic" panose="020B0502020202020204" pitchFamily="34" charset="0"/>
              </a:rPr>
              <a:t> | Of </a:t>
            </a:r>
            <a:r>
              <a:rPr lang="fr-FR" sz="1400" dirty="0" err="1">
                <a:solidFill>
                  <a:srgbClr val="B2182D"/>
                </a:solidFill>
                <a:latin typeface="Century Gothic" panose="020B0502020202020204" pitchFamily="34" charset="0"/>
              </a:rPr>
              <a:t>Counsel</a:t>
            </a:r>
            <a:endParaRPr lang="fr-FR" sz="1400" dirty="0">
              <a:solidFill>
                <a:srgbClr val="B2182D"/>
              </a:solidFill>
              <a:latin typeface="Century Gothic" panose="020B0502020202020204" pitchFamily="34" charset="0"/>
            </a:endParaRPr>
          </a:p>
          <a:p>
            <a:r>
              <a:rPr lang="fr-FR" sz="1400" dirty="0">
                <a:solidFill>
                  <a:srgbClr val="B2182D"/>
                </a:solidFill>
                <a:latin typeface="Century Gothic" panose="020B0502020202020204" pitchFamily="34" charset="0"/>
              </a:rPr>
              <a:t>				</a:t>
            </a:r>
            <a:r>
              <a:rPr lang="fr-FR" sz="1400" dirty="0" err="1">
                <a:solidFill>
                  <a:srgbClr val="B2182D"/>
                </a:solidFill>
                <a:latin typeface="Century Gothic" panose="020B0502020202020204" pitchFamily="34" charset="0"/>
              </a:rPr>
              <a:t>Latournerie</a:t>
            </a:r>
            <a:r>
              <a:rPr lang="fr-FR" sz="1400" dirty="0">
                <a:solidFill>
                  <a:srgbClr val="B2182D"/>
                </a:solidFill>
                <a:latin typeface="Century Gothic" panose="020B0502020202020204" pitchFamily="34" charset="0"/>
              </a:rPr>
              <a:t> Wolfrom Avocats</a:t>
            </a:r>
          </a:p>
          <a:p>
            <a:r>
              <a:rPr lang="fr-FR" sz="1400" dirty="0">
                <a:latin typeface="Century Gothic" panose="020B0502020202020204" pitchFamily="34" charset="0"/>
              </a:rPr>
              <a:t>				164 rue du Faubourg Saint-Honoré | 75008 Paris</a:t>
            </a:r>
          </a:p>
          <a:p>
            <a:r>
              <a:rPr lang="fr-FR" sz="1400" dirty="0">
                <a:latin typeface="Century Gothic" panose="020B0502020202020204" pitchFamily="34" charset="0"/>
              </a:rPr>
              <a:t>				T: +33 1 56 59 74 74</a:t>
            </a:r>
          </a:p>
          <a:p>
            <a:pPr indent="3676650"/>
            <a:r>
              <a:rPr lang="fr-FR" sz="1400" u="sng" dirty="0">
                <a:latin typeface="Century Gothic" panose="020B0502020202020204" pitchFamily="34" charset="0"/>
                <a:hlinkClick r:id="rId2"/>
              </a:rPr>
              <a:t>www.latournerie-wolfrom.com</a:t>
            </a:r>
            <a:endParaRPr lang="fr-FR" sz="1400" dirty="0">
              <a:latin typeface="Century Gothic" panose="020B0502020202020204" pitchFamily="34" charset="0"/>
            </a:endParaRPr>
          </a:p>
          <a:p>
            <a:pPr algn="ctr"/>
            <a:endParaRPr lang="fr-FR" sz="3000" b="1" dirty="0">
              <a:solidFill>
                <a:srgbClr val="666699"/>
              </a:solidFill>
              <a:latin typeface="Gulim" panose="020B0600000101010101" pitchFamily="34" charset="-127"/>
              <a:ea typeface="Gulim" panose="020B0600000101010101" pitchFamily="34" charset="-127"/>
              <a:cs typeface="+mj-cs"/>
            </a:endParaRPr>
          </a:p>
        </p:txBody>
      </p:sp>
      <p:pic>
        <p:nvPicPr>
          <p:cNvPr id="5" name="Image 4">
            <a:extLst>
              <a:ext uri="{FF2B5EF4-FFF2-40B4-BE49-F238E27FC236}">
                <a16:creationId xmlns:a16="http://schemas.microsoft.com/office/drawing/2014/main" id="{ACD6B8AA-C5A8-40AD-9A1E-A16982F2C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11254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6B1D48-3B31-4246-98E3-AEB95AFBB922}"/>
              </a:ext>
            </a:extLst>
          </p:cNvPr>
          <p:cNvSpPr>
            <a:spLocks noGrp="1"/>
          </p:cNvSpPr>
          <p:nvPr>
            <p:ph idx="4294967295"/>
          </p:nvPr>
        </p:nvSpPr>
        <p:spPr>
          <a:xfrm>
            <a:off x="838200" y="1825625"/>
            <a:ext cx="10515600" cy="4351338"/>
          </a:xfrm>
          <a:prstGeom prst="rect">
            <a:avLst/>
          </a:prstGeom>
        </p:spPr>
        <p:txBody>
          <a:bodyPr/>
          <a:lstStyle/>
          <a:p>
            <a:pPr marL="0" indent="0" algn="just">
              <a:buNone/>
            </a:pPr>
            <a:r>
              <a:rPr lang="en-US" sz="2000" dirty="0">
                <a:latin typeface="Gulim" panose="020B0600000101010101" pitchFamily="34" charset="-127"/>
                <a:ea typeface="Gulim" panose="020B0600000101010101" pitchFamily="34" charset="-127"/>
              </a:rPr>
              <a:t>“</a:t>
            </a:r>
            <a:r>
              <a:rPr lang="en-US" sz="2000" i="1" dirty="0">
                <a:latin typeface="Gulim" panose="020B0600000101010101" pitchFamily="34" charset="-127"/>
                <a:ea typeface="Gulim" panose="020B0600000101010101" pitchFamily="34" charset="-127"/>
              </a:rPr>
              <a:t>Set of theories and techniques used to produce machines capable of simulating human intelligence</a:t>
            </a:r>
            <a:r>
              <a:rPr lang="en-US" sz="2000" dirty="0">
                <a:latin typeface="Gulim" panose="020B0600000101010101" pitchFamily="34" charset="-127"/>
                <a:ea typeface="Gulim" panose="020B0600000101010101" pitchFamily="34" charset="-127"/>
              </a:rPr>
              <a:t>”(Larousse dictionary) </a:t>
            </a:r>
          </a:p>
          <a:p>
            <a:pPr marL="0" indent="0" algn="just">
              <a:buNone/>
            </a:pPr>
            <a:endParaRPr lang="en-US" sz="900" dirty="0">
              <a:latin typeface="Gulim" panose="020B0600000101010101" pitchFamily="34" charset="-127"/>
              <a:ea typeface="Gulim" panose="020B0600000101010101" pitchFamily="34" charset="-127"/>
            </a:endParaRPr>
          </a:p>
          <a:p>
            <a:pPr marL="0" indent="0" algn="just">
              <a:buNone/>
            </a:pPr>
            <a:r>
              <a:rPr lang="en-US" sz="2000" dirty="0">
                <a:latin typeface="Gulim" panose="020B0600000101010101" pitchFamily="34" charset="-127"/>
                <a:ea typeface="Gulim" panose="020B0600000101010101" pitchFamily="34" charset="-127"/>
              </a:rPr>
              <a:t>Purpose: to construct “</a:t>
            </a:r>
            <a:r>
              <a:rPr lang="en-US" sz="2000" i="1" dirty="0">
                <a:latin typeface="Gulim" panose="020B0600000101010101" pitchFamily="34" charset="-127"/>
                <a:ea typeface="Gulim" panose="020B0600000101010101" pitchFamily="34" charset="-127"/>
              </a:rPr>
              <a:t>computer programs that try to solve tasks that are, at the moment, better fulfilled by humans as they require high-level mental processes</a:t>
            </a:r>
            <a:r>
              <a:rPr lang="en-US" sz="2000" dirty="0">
                <a:latin typeface="Gulim" panose="020B0600000101010101" pitchFamily="34" charset="-127"/>
                <a:ea typeface="Gulim" panose="020B0600000101010101" pitchFamily="34" charset="-127"/>
              </a:rPr>
              <a:t>” (John McCarthy)</a:t>
            </a:r>
          </a:p>
          <a:p>
            <a:pPr marL="0" indent="0" algn="just">
              <a:buNone/>
            </a:pPr>
            <a:endParaRPr lang="en-US" sz="900" dirty="0">
              <a:latin typeface="Gulim" panose="020B0600000101010101" pitchFamily="34" charset="-127"/>
              <a:ea typeface="Gulim" panose="020B0600000101010101" pitchFamily="34" charset="-127"/>
            </a:endParaRPr>
          </a:p>
          <a:p>
            <a:pPr marL="0" indent="0" algn="just">
              <a:buNone/>
            </a:pPr>
            <a:r>
              <a:rPr lang="en-US" sz="2000" dirty="0">
                <a:latin typeface="Gulim" panose="020B0600000101010101" pitchFamily="34" charset="-127"/>
                <a:ea typeface="Gulim" panose="020B0600000101010101" pitchFamily="34" charset="-127"/>
              </a:rPr>
              <a:t>So in principle, the machine fulfills a specific purpose: </a:t>
            </a:r>
            <a:r>
              <a:rPr lang="en-US" sz="2000" b="1" dirty="0">
                <a:latin typeface="Gulim" panose="020B0600000101010101" pitchFamily="34" charset="-127"/>
                <a:ea typeface="Gulim" panose="020B0600000101010101" pitchFamily="34" charset="-127"/>
              </a:rPr>
              <a:t>to solve a problem identified by a human being </a:t>
            </a:r>
          </a:p>
          <a:p>
            <a:pPr marL="0" indent="0" algn="just">
              <a:buNone/>
            </a:pPr>
            <a:endParaRPr lang="en-US" sz="900" b="1" dirty="0">
              <a:latin typeface="Gulim" panose="020B0600000101010101" pitchFamily="34" charset="-127"/>
              <a:ea typeface="Gulim" panose="020B0600000101010101" pitchFamily="34" charset="-127"/>
            </a:endParaRPr>
          </a:p>
          <a:p>
            <a:pPr marL="0" indent="0" algn="just">
              <a:buNone/>
            </a:pPr>
            <a:r>
              <a:rPr lang="en-US" sz="2000" dirty="0">
                <a:latin typeface="Gulim" panose="020B0600000101010101" pitchFamily="34" charset="-127"/>
                <a:ea typeface="Gulim" panose="020B0600000101010101" pitchFamily="34" charset="-127"/>
              </a:rPr>
              <a:t>The machine should therefore have, by nature, a reduced autonomy since designed exclusively to meet this purpose</a:t>
            </a:r>
          </a:p>
          <a:p>
            <a:pPr marL="0" indent="0" algn="just">
              <a:buNone/>
            </a:pPr>
            <a:endParaRPr lang="fr-FR" sz="2000" b="1" dirty="0">
              <a:latin typeface="Gulim" panose="020B0600000101010101" pitchFamily="34" charset="-127"/>
              <a:ea typeface="Gulim" panose="020B0600000101010101" pitchFamily="34" charset="-127"/>
            </a:endParaRPr>
          </a:p>
        </p:txBody>
      </p:sp>
      <p:sp>
        <p:nvSpPr>
          <p:cNvPr id="8" name="Titre 7">
            <a:extLst>
              <a:ext uri="{FF2B5EF4-FFF2-40B4-BE49-F238E27FC236}">
                <a16:creationId xmlns:a16="http://schemas.microsoft.com/office/drawing/2014/main" id="{1599F9A1-B5E4-4203-9043-B395AA1804E8}"/>
              </a:ext>
            </a:extLst>
          </p:cNvPr>
          <p:cNvSpPr>
            <a:spLocks noGrp="1"/>
          </p:cNvSpPr>
          <p:nvPr>
            <p:ph type="title"/>
          </p:nvPr>
        </p:nvSpPr>
        <p:spPr/>
        <p:txBody>
          <a:bodyPr/>
          <a:lstStyle/>
          <a:p>
            <a:r>
              <a:rPr lang="en-US" dirty="0"/>
              <a:t>Definition: Artificial Intelligence (AI)</a:t>
            </a:r>
          </a:p>
        </p:txBody>
      </p:sp>
      <p:pic>
        <p:nvPicPr>
          <p:cNvPr id="10" name="Image 9">
            <a:extLst>
              <a:ext uri="{FF2B5EF4-FFF2-40B4-BE49-F238E27FC236}">
                <a16:creationId xmlns:a16="http://schemas.microsoft.com/office/drawing/2014/main" id="{79357BFA-75B5-4148-8E17-1525E9604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
        <p:nvSpPr>
          <p:cNvPr id="11" name="Espace réservé du numéro de diapositive 10">
            <a:extLst>
              <a:ext uri="{FF2B5EF4-FFF2-40B4-BE49-F238E27FC236}">
                <a16:creationId xmlns:a16="http://schemas.microsoft.com/office/drawing/2014/main" id="{85DE1340-A745-4E56-B0BD-9880DD676566}"/>
              </a:ext>
            </a:extLst>
          </p:cNvPr>
          <p:cNvSpPr>
            <a:spLocks noGrp="1"/>
          </p:cNvSpPr>
          <p:nvPr>
            <p:ph type="sldNum" sz="quarter" idx="12"/>
          </p:nvPr>
        </p:nvSpPr>
        <p:spPr/>
        <p:txBody>
          <a:bodyPr/>
          <a:lstStyle/>
          <a:p>
            <a:fld id="{DE8468DB-4243-4B31-BCEA-CCDEAA782BAE}" type="slidenum">
              <a:rPr lang="fr-FR" smtClean="0"/>
              <a:pPr/>
              <a:t>2</a:t>
            </a:fld>
            <a:endParaRPr lang="fr-FR"/>
          </a:p>
        </p:txBody>
      </p:sp>
    </p:spTree>
    <p:extLst>
      <p:ext uri="{BB962C8B-B14F-4D97-AF65-F5344CB8AC3E}">
        <p14:creationId xmlns:p14="http://schemas.microsoft.com/office/powerpoint/2010/main" val="344819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DAFCECE-7905-4650-B6EC-E1A7CEC7F85C}"/>
              </a:ext>
            </a:extLst>
          </p:cNvPr>
          <p:cNvSpPr>
            <a:spLocks noGrp="1"/>
          </p:cNvSpPr>
          <p:nvPr>
            <p:ph type="sldNum" sz="quarter" idx="12"/>
          </p:nvPr>
        </p:nvSpPr>
        <p:spPr/>
        <p:txBody>
          <a:bodyPr/>
          <a:lstStyle/>
          <a:p>
            <a:fld id="{DE8468DB-4243-4B31-BCEA-CCDEAA782BAE}" type="slidenum">
              <a:rPr lang="fr-FR" smtClean="0"/>
              <a:pPr/>
              <a:t>3</a:t>
            </a:fld>
            <a:endParaRPr lang="fr-FR"/>
          </a:p>
        </p:txBody>
      </p:sp>
      <p:pic>
        <p:nvPicPr>
          <p:cNvPr id="5" name="Image 4">
            <a:extLst>
              <a:ext uri="{FF2B5EF4-FFF2-40B4-BE49-F238E27FC236}">
                <a16:creationId xmlns:a16="http://schemas.microsoft.com/office/drawing/2014/main" id="{5F9D5113-F819-45D7-A250-D8771A56B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912" y="0"/>
            <a:ext cx="4954274" cy="6858000"/>
          </a:xfrm>
          <a:prstGeom prst="rect">
            <a:avLst/>
          </a:prstGeom>
        </p:spPr>
      </p:pic>
      <p:pic>
        <p:nvPicPr>
          <p:cNvPr id="7" name="Image 6">
            <a:extLst>
              <a:ext uri="{FF2B5EF4-FFF2-40B4-BE49-F238E27FC236}">
                <a16:creationId xmlns:a16="http://schemas.microsoft.com/office/drawing/2014/main" id="{9FB339A1-142D-40C5-9C09-2D0EBC7C0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pic>
        <p:nvPicPr>
          <p:cNvPr id="9" name="Image 8">
            <a:extLst>
              <a:ext uri="{FF2B5EF4-FFF2-40B4-BE49-F238E27FC236}">
                <a16:creationId xmlns:a16="http://schemas.microsoft.com/office/drawing/2014/main" id="{54F46A16-9759-4753-94A0-5868E1146CA9}"/>
              </a:ext>
            </a:extLst>
          </p:cNvPr>
          <p:cNvPicPr>
            <a:picLocks noChangeAspect="1"/>
          </p:cNvPicPr>
          <p:nvPr/>
        </p:nvPicPr>
        <p:blipFill>
          <a:blip r:embed="rId4"/>
          <a:stretch>
            <a:fillRect/>
          </a:stretch>
        </p:blipFill>
        <p:spPr>
          <a:xfrm>
            <a:off x="390525" y="6153150"/>
            <a:ext cx="895350" cy="704850"/>
          </a:xfrm>
          <a:prstGeom prst="rect">
            <a:avLst/>
          </a:prstGeom>
        </p:spPr>
      </p:pic>
    </p:spTree>
    <p:extLst>
      <p:ext uri="{BB962C8B-B14F-4D97-AF65-F5344CB8AC3E}">
        <p14:creationId xmlns:p14="http://schemas.microsoft.com/office/powerpoint/2010/main" val="365406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C72F148-EEA9-430A-98C2-963154CF93D4}"/>
              </a:ext>
            </a:extLst>
          </p:cNvPr>
          <p:cNvSpPr>
            <a:spLocks noGrp="1"/>
          </p:cNvSpPr>
          <p:nvPr>
            <p:ph type="title"/>
          </p:nvPr>
        </p:nvSpPr>
        <p:spPr/>
        <p:txBody>
          <a:bodyPr/>
          <a:lstStyle/>
          <a:p>
            <a:r>
              <a:rPr lang="en-US" dirty="0"/>
              <a:t>Definition: Artificial Intelligence (AI)</a:t>
            </a:r>
            <a:endParaRPr lang="fr-FR" dirty="0"/>
          </a:p>
        </p:txBody>
      </p:sp>
      <p:sp>
        <p:nvSpPr>
          <p:cNvPr id="6" name="ZoneTexte 5">
            <a:extLst>
              <a:ext uri="{FF2B5EF4-FFF2-40B4-BE49-F238E27FC236}">
                <a16:creationId xmlns:a16="http://schemas.microsoft.com/office/drawing/2014/main" id="{3E87C68F-E21F-4143-BD0A-1115B2A009EC}"/>
              </a:ext>
            </a:extLst>
          </p:cNvPr>
          <p:cNvSpPr txBox="1"/>
          <p:nvPr/>
        </p:nvSpPr>
        <p:spPr>
          <a:xfrm>
            <a:off x="933061" y="1698171"/>
            <a:ext cx="10420739" cy="3427605"/>
          </a:xfrm>
          <a:prstGeom prst="rect">
            <a:avLst/>
          </a:prstGeom>
          <a:noFill/>
        </p:spPr>
        <p:txBody>
          <a:bodyPr wrap="square" rtlCol="0">
            <a:spAutoFit/>
          </a:bodyPr>
          <a:lstStyle/>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What if the machine crosses the boundaries of autonomy that human beings have  granted to it? </a:t>
            </a:r>
            <a:endParaRPr lang="en-US" sz="9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9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9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Old concern that appeared in the science fiction literature (Asimov and the three laws of robotics: a robot may not injure a human being or, through inaction, allow a human being to come to harm and must obey the orders given it by human beings)</a:t>
            </a:r>
          </a:p>
          <a:p>
            <a:pPr lvl="0" algn="just">
              <a:lnSpc>
                <a:spcPct val="90000"/>
              </a:lnSpc>
              <a:spcBef>
                <a:spcPts val="1000"/>
              </a:spcBef>
            </a:pPr>
            <a:endParaRPr lang="en-US" sz="900" b="1"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900" b="1"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How does the law deal with this topic?</a:t>
            </a:r>
          </a:p>
        </p:txBody>
      </p:sp>
      <p:pic>
        <p:nvPicPr>
          <p:cNvPr id="7" name="Image 6">
            <a:extLst>
              <a:ext uri="{FF2B5EF4-FFF2-40B4-BE49-F238E27FC236}">
                <a16:creationId xmlns:a16="http://schemas.microsoft.com/office/drawing/2014/main" id="{D5F44EDB-806F-40BA-883A-E74F7CF4B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
        <p:nvSpPr>
          <p:cNvPr id="8" name="Espace réservé du numéro de diapositive 7">
            <a:extLst>
              <a:ext uri="{FF2B5EF4-FFF2-40B4-BE49-F238E27FC236}">
                <a16:creationId xmlns:a16="http://schemas.microsoft.com/office/drawing/2014/main" id="{CB7851E0-6F39-4AEC-99F3-4ADDBE61A419}"/>
              </a:ext>
            </a:extLst>
          </p:cNvPr>
          <p:cNvSpPr>
            <a:spLocks noGrp="1"/>
          </p:cNvSpPr>
          <p:nvPr>
            <p:ph type="sldNum" sz="quarter" idx="12"/>
          </p:nvPr>
        </p:nvSpPr>
        <p:spPr/>
        <p:txBody>
          <a:bodyPr/>
          <a:lstStyle/>
          <a:p>
            <a:fld id="{DE8468DB-4243-4B31-BCEA-CCDEAA782BAE}" type="slidenum">
              <a:rPr lang="fr-FR" smtClean="0"/>
              <a:pPr/>
              <a:t>4</a:t>
            </a:fld>
            <a:endParaRPr lang="fr-FR"/>
          </a:p>
        </p:txBody>
      </p:sp>
    </p:spTree>
    <p:extLst>
      <p:ext uri="{BB962C8B-B14F-4D97-AF65-F5344CB8AC3E}">
        <p14:creationId xmlns:p14="http://schemas.microsoft.com/office/powerpoint/2010/main" val="308489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5B189-A562-4AD9-A1FA-AA7EF7704CCE}"/>
              </a:ext>
            </a:extLst>
          </p:cNvPr>
          <p:cNvSpPr>
            <a:spLocks noGrp="1"/>
          </p:cNvSpPr>
          <p:nvPr>
            <p:ph type="title"/>
          </p:nvPr>
        </p:nvSpPr>
        <p:spPr/>
        <p:txBody>
          <a:bodyPr/>
          <a:lstStyle/>
          <a:p>
            <a:r>
              <a:rPr lang="en-US" dirty="0"/>
              <a:t>Definition: Liability </a:t>
            </a:r>
          </a:p>
        </p:txBody>
      </p:sp>
      <p:sp>
        <p:nvSpPr>
          <p:cNvPr id="3" name="ZoneTexte 2">
            <a:extLst>
              <a:ext uri="{FF2B5EF4-FFF2-40B4-BE49-F238E27FC236}">
                <a16:creationId xmlns:a16="http://schemas.microsoft.com/office/drawing/2014/main" id="{184D4EE0-8799-4DBD-853B-806F1305E25C}"/>
              </a:ext>
            </a:extLst>
          </p:cNvPr>
          <p:cNvSpPr txBox="1"/>
          <p:nvPr/>
        </p:nvSpPr>
        <p:spPr>
          <a:xfrm>
            <a:off x="838200" y="1772816"/>
            <a:ext cx="10515600" cy="3760004"/>
          </a:xfrm>
          <a:prstGeom prst="rect">
            <a:avLst/>
          </a:prstGeom>
          <a:noFill/>
        </p:spPr>
        <p:txBody>
          <a:bodyPr wrap="square" rtlCol="0">
            <a:spAutoFit/>
          </a:bodyPr>
          <a:lstStyle/>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a:t>
            </a:r>
            <a:r>
              <a:rPr lang="en-US" sz="2000" i="1" dirty="0">
                <a:solidFill>
                  <a:prstClr val="black"/>
                </a:solidFill>
                <a:latin typeface="Gulim" panose="020B0600000101010101" pitchFamily="34" charset="-127"/>
                <a:ea typeface="Gulim" panose="020B0600000101010101" pitchFamily="34" charset="-127"/>
              </a:rPr>
              <a:t>In a generic sense (which comprises tortious and contractual liabilities), any obligation to respond civilly to the damage done to others, that is to say, to repair it in kind or by equivalence</a:t>
            </a:r>
            <a:r>
              <a:rPr lang="en-US" sz="2000" dirty="0">
                <a:solidFill>
                  <a:prstClr val="black"/>
                </a:solidFill>
                <a:latin typeface="Gulim" panose="020B0600000101010101" pitchFamily="34" charset="-127"/>
                <a:ea typeface="Gulim" panose="020B0600000101010101" pitchFamily="34" charset="-127"/>
              </a:rPr>
              <a:t>” (</a:t>
            </a:r>
            <a:r>
              <a:rPr lang="en-US" sz="2000" dirty="0" err="1">
                <a:solidFill>
                  <a:prstClr val="black"/>
                </a:solidFill>
                <a:latin typeface="Gulim" panose="020B0600000101010101" pitchFamily="34" charset="-127"/>
                <a:ea typeface="Gulim" panose="020B0600000101010101" pitchFamily="34" charset="-127"/>
              </a:rPr>
              <a:t>G.Cornu</a:t>
            </a:r>
            <a:r>
              <a:rPr lang="en-US" sz="2000" dirty="0">
                <a:solidFill>
                  <a:prstClr val="black"/>
                </a:solidFill>
                <a:latin typeface="Gulim" panose="020B0600000101010101" pitchFamily="34" charset="-127"/>
                <a:ea typeface="Gulim" panose="020B0600000101010101" pitchFamily="34" charset="-127"/>
              </a:rPr>
              <a:t>)</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Purpose: compensation</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Principle of constitutional value (Decision 82-144 DC of October, 22</a:t>
            </a:r>
            <a:r>
              <a:rPr lang="en-US" sz="2000" baseline="30000" dirty="0">
                <a:solidFill>
                  <a:prstClr val="black"/>
                </a:solidFill>
                <a:latin typeface="Gulim" panose="020B0600000101010101" pitchFamily="34" charset="-127"/>
                <a:ea typeface="Gulim" panose="020B0600000101010101" pitchFamily="34" charset="-127"/>
              </a:rPr>
              <a:t>nd</a:t>
            </a:r>
            <a:r>
              <a:rPr lang="en-US" sz="2000" dirty="0">
                <a:solidFill>
                  <a:prstClr val="black"/>
                </a:solidFill>
                <a:latin typeface="Gulim" panose="020B0600000101010101" pitchFamily="34" charset="-127"/>
                <a:ea typeface="Gulim" panose="020B0600000101010101" pitchFamily="34" charset="-127"/>
              </a:rPr>
              <a:t>, 1982)</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p:txBody>
      </p:sp>
      <p:sp>
        <p:nvSpPr>
          <p:cNvPr id="4" name="Espace réservé du numéro de diapositive 3">
            <a:extLst>
              <a:ext uri="{FF2B5EF4-FFF2-40B4-BE49-F238E27FC236}">
                <a16:creationId xmlns:a16="http://schemas.microsoft.com/office/drawing/2014/main" id="{EC4475B0-FAFA-4952-90AF-69A5188D3F2E}"/>
              </a:ext>
            </a:extLst>
          </p:cNvPr>
          <p:cNvSpPr>
            <a:spLocks noGrp="1"/>
          </p:cNvSpPr>
          <p:nvPr>
            <p:ph type="sldNum" sz="quarter" idx="12"/>
          </p:nvPr>
        </p:nvSpPr>
        <p:spPr/>
        <p:txBody>
          <a:bodyPr/>
          <a:lstStyle/>
          <a:p>
            <a:fld id="{DE8468DB-4243-4B31-BCEA-CCDEAA782BAE}" type="slidenum">
              <a:rPr lang="fr-FR" smtClean="0"/>
              <a:pPr/>
              <a:t>5</a:t>
            </a:fld>
            <a:endParaRPr lang="fr-FR"/>
          </a:p>
        </p:txBody>
      </p:sp>
      <p:pic>
        <p:nvPicPr>
          <p:cNvPr id="5" name="Image 4">
            <a:extLst>
              <a:ext uri="{FF2B5EF4-FFF2-40B4-BE49-F238E27FC236}">
                <a16:creationId xmlns:a16="http://schemas.microsoft.com/office/drawing/2014/main" id="{46B9FB70-9E82-41EE-A752-18399CB86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83107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92483-9604-449E-90C5-5D7BFE2AB320}"/>
              </a:ext>
            </a:extLst>
          </p:cNvPr>
          <p:cNvSpPr>
            <a:spLocks noGrp="1"/>
          </p:cNvSpPr>
          <p:nvPr>
            <p:ph type="title"/>
          </p:nvPr>
        </p:nvSpPr>
        <p:spPr/>
        <p:txBody>
          <a:bodyPr/>
          <a:lstStyle/>
          <a:p>
            <a:r>
              <a:rPr lang="en-US" dirty="0"/>
              <a:t>The close link between liability and autonomy</a:t>
            </a:r>
            <a:endParaRPr lang="fr-FR" dirty="0"/>
          </a:p>
        </p:txBody>
      </p:sp>
      <p:sp>
        <p:nvSpPr>
          <p:cNvPr id="4" name="ZoneTexte 3">
            <a:extLst>
              <a:ext uri="{FF2B5EF4-FFF2-40B4-BE49-F238E27FC236}">
                <a16:creationId xmlns:a16="http://schemas.microsoft.com/office/drawing/2014/main" id="{397237CF-948D-4755-B90A-42313F545227}"/>
              </a:ext>
            </a:extLst>
          </p:cNvPr>
          <p:cNvSpPr txBox="1"/>
          <p:nvPr/>
        </p:nvSpPr>
        <p:spPr>
          <a:xfrm>
            <a:off x="838200" y="1520890"/>
            <a:ext cx="10515600" cy="4771563"/>
          </a:xfrm>
          <a:prstGeom prst="rect">
            <a:avLst/>
          </a:prstGeom>
          <a:noFill/>
        </p:spPr>
        <p:txBody>
          <a:bodyPr wrap="square" rtlCol="0">
            <a:spAutoFit/>
          </a:bodyPr>
          <a:lstStyle/>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In law, the question of liability is closely linked to that of autonomy</a:t>
            </a:r>
          </a:p>
          <a:p>
            <a:pPr lvl="0" algn="just">
              <a:lnSpc>
                <a:spcPct val="90000"/>
              </a:lnSpc>
              <a:spcBef>
                <a:spcPts val="1000"/>
              </a:spcBef>
            </a:pPr>
            <a:endParaRPr lang="en-US" sz="9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b="1" dirty="0">
                <a:solidFill>
                  <a:prstClr val="black"/>
                </a:solidFill>
                <a:latin typeface="Gulim" panose="020B0600000101010101" pitchFamily="34" charset="-127"/>
                <a:ea typeface="Gulim" panose="020B0600000101010101" pitchFamily="34" charset="-127"/>
              </a:rPr>
              <a:t>The more autonomous you get, the more liable you are</a:t>
            </a:r>
          </a:p>
          <a:p>
            <a:pPr lvl="0" algn="just">
              <a:lnSpc>
                <a:spcPct val="90000"/>
              </a:lnSpc>
              <a:spcBef>
                <a:spcPts val="1000"/>
              </a:spcBef>
            </a:pPr>
            <a:endParaRPr lang="en-US" sz="9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A machine could therefore be fully liable if it had an autonomy equivalent to that of a legally capable adult</a:t>
            </a:r>
          </a:p>
          <a:p>
            <a:pPr lvl="0" algn="just">
              <a:lnSpc>
                <a:spcPct val="90000"/>
              </a:lnSpc>
              <a:spcBef>
                <a:spcPts val="1000"/>
              </a:spcBef>
            </a:pPr>
            <a:endParaRPr lang="en-US" sz="9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Distinction weak/narrow AI vs strong/full AI</a:t>
            </a:r>
          </a:p>
          <a:p>
            <a:pPr lvl="0" algn="just">
              <a:lnSpc>
                <a:spcPct val="90000"/>
              </a:lnSpc>
              <a:spcBef>
                <a:spcPts val="1000"/>
              </a:spcBef>
            </a:pPr>
            <a:endParaRPr lang="en-US" sz="9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So far: weak AI</a:t>
            </a:r>
          </a:p>
          <a:p>
            <a:pPr lvl="0" algn="just">
              <a:lnSpc>
                <a:spcPct val="90000"/>
              </a:lnSpc>
              <a:spcBef>
                <a:spcPts val="1000"/>
              </a:spcBef>
            </a:pPr>
            <a:endParaRPr lang="en-US" sz="9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Therefore, we can turn to liability regimes that treat the machine as a living being but whose autonomy is reduced, or even as a mere good</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p:txBody>
      </p:sp>
      <p:sp>
        <p:nvSpPr>
          <p:cNvPr id="5" name="Espace réservé du numéro de diapositive 4">
            <a:extLst>
              <a:ext uri="{FF2B5EF4-FFF2-40B4-BE49-F238E27FC236}">
                <a16:creationId xmlns:a16="http://schemas.microsoft.com/office/drawing/2014/main" id="{2C445694-8D96-4C2F-85B5-64880916902E}"/>
              </a:ext>
            </a:extLst>
          </p:cNvPr>
          <p:cNvSpPr>
            <a:spLocks noGrp="1"/>
          </p:cNvSpPr>
          <p:nvPr>
            <p:ph type="sldNum" sz="quarter" idx="12"/>
          </p:nvPr>
        </p:nvSpPr>
        <p:spPr/>
        <p:txBody>
          <a:bodyPr/>
          <a:lstStyle/>
          <a:p>
            <a:fld id="{DE8468DB-4243-4B31-BCEA-CCDEAA782BAE}" type="slidenum">
              <a:rPr lang="fr-FR" smtClean="0"/>
              <a:pPr/>
              <a:t>6</a:t>
            </a:fld>
            <a:endParaRPr lang="fr-FR"/>
          </a:p>
        </p:txBody>
      </p:sp>
      <p:pic>
        <p:nvPicPr>
          <p:cNvPr id="6" name="Image 5">
            <a:extLst>
              <a:ext uri="{FF2B5EF4-FFF2-40B4-BE49-F238E27FC236}">
                <a16:creationId xmlns:a16="http://schemas.microsoft.com/office/drawing/2014/main" id="{A27BE133-05A3-43B1-9573-37282B83D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59548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2D901-C5D6-49C4-93DD-8FA96D53735B}"/>
              </a:ext>
            </a:extLst>
          </p:cNvPr>
          <p:cNvSpPr>
            <a:spLocks noGrp="1"/>
          </p:cNvSpPr>
          <p:nvPr>
            <p:ph type="title"/>
          </p:nvPr>
        </p:nvSpPr>
        <p:spPr/>
        <p:txBody>
          <a:bodyPr/>
          <a:lstStyle/>
          <a:p>
            <a:r>
              <a:rPr lang="en-US" dirty="0"/>
              <a:t>Liability for damages caused by a living being </a:t>
            </a:r>
          </a:p>
        </p:txBody>
      </p:sp>
      <p:sp>
        <p:nvSpPr>
          <p:cNvPr id="3" name="Espace réservé du numéro de diapositive 2">
            <a:extLst>
              <a:ext uri="{FF2B5EF4-FFF2-40B4-BE49-F238E27FC236}">
                <a16:creationId xmlns:a16="http://schemas.microsoft.com/office/drawing/2014/main" id="{241071B9-398B-4DDB-9C70-06C11C81AC58}"/>
              </a:ext>
            </a:extLst>
          </p:cNvPr>
          <p:cNvSpPr>
            <a:spLocks noGrp="1"/>
          </p:cNvSpPr>
          <p:nvPr>
            <p:ph type="sldNum" sz="quarter" idx="12"/>
          </p:nvPr>
        </p:nvSpPr>
        <p:spPr/>
        <p:txBody>
          <a:bodyPr/>
          <a:lstStyle/>
          <a:p>
            <a:fld id="{DE8468DB-4243-4B31-BCEA-CCDEAA782BAE}" type="slidenum">
              <a:rPr lang="fr-FR" smtClean="0"/>
              <a:pPr/>
              <a:t>7</a:t>
            </a:fld>
            <a:endParaRPr lang="fr-FR"/>
          </a:p>
        </p:txBody>
      </p:sp>
      <p:sp>
        <p:nvSpPr>
          <p:cNvPr id="4" name="ZoneTexte 3">
            <a:extLst>
              <a:ext uri="{FF2B5EF4-FFF2-40B4-BE49-F238E27FC236}">
                <a16:creationId xmlns:a16="http://schemas.microsoft.com/office/drawing/2014/main" id="{9226770E-7939-4B69-AAAE-8050F95BFD84}"/>
              </a:ext>
            </a:extLst>
          </p:cNvPr>
          <p:cNvSpPr txBox="1"/>
          <p:nvPr/>
        </p:nvSpPr>
        <p:spPr>
          <a:xfrm>
            <a:off x="838200" y="1558212"/>
            <a:ext cx="10515600" cy="5691815"/>
          </a:xfrm>
          <a:prstGeom prst="rect">
            <a:avLst/>
          </a:prstGeom>
          <a:noFill/>
        </p:spPr>
        <p:txBody>
          <a:bodyPr wrap="square" rtlCol="0">
            <a:spAutoFit/>
          </a:bodyPr>
          <a:lstStyle/>
          <a:p>
            <a:pPr lvl="0" algn="just">
              <a:lnSpc>
                <a:spcPct val="90000"/>
              </a:lnSpc>
              <a:spcBef>
                <a:spcPts val="1000"/>
              </a:spcBef>
            </a:pPr>
            <a:r>
              <a:rPr lang="en-US" sz="2000" b="1" u="sng" dirty="0">
                <a:solidFill>
                  <a:prstClr val="black"/>
                </a:solidFill>
                <a:latin typeface="Gulim" panose="020B0600000101010101" pitchFamily="34" charset="-127"/>
                <a:ea typeface="Gulim" panose="020B0600000101010101" pitchFamily="34" charset="-127"/>
              </a:rPr>
              <a:t>Vicarious liability</a:t>
            </a:r>
            <a:r>
              <a:rPr lang="en-US" sz="2000" b="1" dirty="0">
                <a:solidFill>
                  <a:prstClr val="black"/>
                </a:solidFill>
                <a:latin typeface="Gulim" panose="020B0600000101010101" pitchFamily="34" charset="-127"/>
                <a:ea typeface="Gulim" panose="020B0600000101010101" pitchFamily="34" charset="-127"/>
              </a:rPr>
              <a:t> </a:t>
            </a:r>
            <a:r>
              <a:rPr lang="en-US" sz="2000" dirty="0">
                <a:solidFill>
                  <a:prstClr val="black"/>
                </a:solidFill>
                <a:latin typeface="Gulim" panose="020B0600000101010101" pitchFamily="34" charset="-127"/>
                <a:ea typeface="Gulim" panose="020B0600000101010101" pitchFamily="34" charset="-127"/>
              </a:rPr>
              <a:t>(liability of the principal for the damage occasioned by its agent): article 1242 § 5 of the Civil code: “</a:t>
            </a:r>
            <a:r>
              <a:rPr lang="en-US" sz="2000" i="1" dirty="0">
                <a:solidFill>
                  <a:prstClr val="black"/>
                </a:solidFill>
                <a:latin typeface="Gulim" panose="020B0600000101010101" pitchFamily="34" charset="-127"/>
                <a:ea typeface="Gulim" panose="020B0600000101010101" pitchFamily="34" charset="-127"/>
              </a:rPr>
              <a:t>the masters and principals, for the damage occasioned by their servants and agents in the exercise of the functions in which they are employed</a:t>
            </a:r>
            <a:r>
              <a:rPr lang="en-US" sz="2000" dirty="0">
                <a:solidFill>
                  <a:prstClr val="black"/>
                </a:solidFill>
                <a:latin typeface="Gulim" panose="020B0600000101010101" pitchFamily="34" charset="-127"/>
                <a:ea typeface="Gulim" panose="020B0600000101010101" pitchFamily="34" charset="-127"/>
              </a:rPr>
              <a:t>”. </a:t>
            </a:r>
          </a:p>
          <a:p>
            <a:pPr lvl="0" algn="just">
              <a:lnSpc>
                <a:spcPct val="90000"/>
              </a:lnSpc>
              <a:spcBef>
                <a:spcPts val="1000"/>
              </a:spcBef>
            </a:pPr>
            <a:endParaRPr lang="en-US" sz="2000" b="1" u="sng"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b="1" u="sng" dirty="0">
                <a:solidFill>
                  <a:prstClr val="black"/>
                </a:solidFill>
                <a:latin typeface="Gulim" panose="020B0600000101010101" pitchFamily="34" charset="-127"/>
                <a:ea typeface="Gulim" panose="020B0600000101010101" pitchFamily="34" charset="-127"/>
              </a:rPr>
              <a:t>Liability of the parents for the damage occasioned by their children</a:t>
            </a:r>
            <a:r>
              <a:rPr lang="en-US" sz="2000" dirty="0">
                <a:solidFill>
                  <a:prstClr val="black"/>
                </a:solidFill>
                <a:latin typeface="Gulim" panose="020B0600000101010101" pitchFamily="34" charset="-127"/>
                <a:ea typeface="Gulim" panose="020B0600000101010101" pitchFamily="34" charset="-127"/>
              </a:rPr>
              <a:t>: article 1242 § 4 of the Civil Code: “</a:t>
            </a:r>
            <a:r>
              <a:rPr lang="en-US" sz="2000" i="1" dirty="0">
                <a:solidFill>
                  <a:prstClr val="black"/>
                </a:solidFill>
                <a:latin typeface="Gulim" panose="020B0600000101010101" pitchFamily="34" charset="-127"/>
                <a:ea typeface="Gulim" panose="020B0600000101010101" pitchFamily="34" charset="-127"/>
              </a:rPr>
              <a:t>the father and the mother, in so far as they exercise parental authority, are </a:t>
            </a:r>
            <a:r>
              <a:rPr lang="en-GB" sz="2000" i="1" dirty="0" err="1">
                <a:solidFill>
                  <a:prstClr val="black"/>
                </a:solidFill>
                <a:latin typeface="Gulim" panose="020B0600000101010101" pitchFamily="34" charset="-127"/>
                <a:ea typeface="Gulim" panose="020B0600000101010101" pitchFamily="34" charset="-127"/>
              </a:rPr>
              <a:t>solidarily</a:t>
            </a:r>
            <a:r>
              <a:rPr lang="en-US" sz="2000" i="1" dirty="0">
                <a:solidFill>
                  <a:prstClr val="black"/>
                </a:solidFill>
                <a:latin typeface="Gulim" panose="020B0600000101010101" pitchFamily="34" charset="-127"/>
                <a:ea typeface="Gulim" panose="020B0600000101010101" pitchFamily="34" charset="-127"/>
              </a:rPr>
              <a:t> liable for the damage caused by their minor children who reside with them</a:t>
            </a:r>
            <a:r>
              <a:rPr lang="en-US" sz="2000" dirty="0">
                <a:solidFill>
                  <a:prstClr val="black"/>
                </a:solidFill>
                <a:latin typeface="Gulim" panose="020B0600000101010101" pitchFamily="34" charset="-127"/>
                <a:ea typeface="Gulim" panose="020B0600000101010101" pitchFamily="34" charset="-127"/>
              </a:rPr>
              <a:t>”</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b="1" u="sng" dirty="0">
                <a:solidFill>
                  <a:prstClr val="black"/>
                </a:solidFill>
                <a:latin typeface="Gulim" panose="020B0600000101010101" pitchFamily="34" charset="-127"/>
                <a:ea typeface="Gulim" panose="020B0600000101010101" pitchFamily="34" charset="-127"/>
              </a:rPr>
              <a:t>Liability for the damage occasioned by an animal</a:t>
            </a:r>
            <a:r>
              <a:rPr lang="en-US" sz="2000" dirty="0">
                <a:solidFill>
                  <a:prstClr val="black"/>
                </a:solidFill>
                <a:latin typeface="Gulim" panose="020B0600000101010101" pitchFamily="34" charset="-127"/>
                <a:ea typeface="Gulim" panose="020B0600000101010101" pitchFamily="34" charset="-127"/>
              </a:rPr>
              <a:t>: article 1243 of the Civil Code: “</a:t>
            </a:r>
            <a:r>
              <a:rPr lang="en-US" sz="2000" i="1" dirty="0">
                <a:solidFill>
                  <a:prstClr val="black"/>
                </a:solidFill>
                <a:latin typeface="Gulim" panose="020B0600000101010101" pitchFamily="34" charset="-127"/>
                <a:ea typeface="Gulim" panose="020B0600000101010101" pitchFamily="34" charset="-127"/>
              </a:rPr>
              <a:t>the owner of a animal, or the person using it, while he uses it, is liable for the damage the animal has caused either because the animal was in his custody or because the animal strayed or escaped</a:t>
            </a:r>
            <a:r>
              <a:rPr lang="en-US" sz="2000" dirty="0">
                <a:solidFill>
                  <a:prstClr val="black"/>
                </a:solidFill>
                <a:latin typeface="Gulim" panose="020B0600000101010101" pitchFamily="34" charset="-127"/>
                <a:ea typeface="Gulim" panose="020B0600000101010101" pitchFamily="34" charset="-127"/>
              </a:rPr>
              <a:t>”</a:t>
            </a:r>
          </a:p>
          <a:p>
            <a:pPr lvl="0" algn="just">
              <a:lnSpc>
                <a:spcPct val="90000"/>
              </a:lnSpc>
              <a:spcBef>
                <a:spcPts val="1000"/>
              </a:spcBef>
            </a:pPr>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2EE95761-7C75-41C3-A5D2-9D16E502A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13930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3E974-AA81-4975-AFC2-496EB69235D9}"/>
              </a:ext>
            </a:extLst>
          </p:cNvPr>
          <p:cNvSpPr>
            <a:spLocks noGrp="1"/>
          </p:cNvSpPr>
          <p:nvPr>
            <p:ph type="title"/>
          </p:nvPr>
        </p:nvSpPr>
        <p:spPr/>
        <p:txBody>
          <a:bodyPr/>
          <a:lstStyle/>
          <a:p>
            <a:r>
              <a:rPr lang="en-US" dirty="0"/>
              <a:t>Liability resulting from the acts of the things </a:t>
            </a:r>
          </a:p>
        </p:txBody>
      </p:sp>
      <p:sp>
        <p:nvSpPr>
          <p:cNvPr id="3" name="Espace réservé du numéro de diapositive 2">
            <a:extLst>
              <a:ext uri="{FF2B5EF4-FFF2-40B4-BE49-F238E27FC236}">
                <a16:creationId xmlns:a16="http://schemas.microsoft.com/office/drawing/2014/main" id="{2D5974FE-1E34-4665-8940-E237FE98FD09}"/>
              </a:ext>
            </a:extLst>
          </p:cNvPr>
          <p:cNvSpPr>
            <a:spLocks noGrp="1"/>
          </p:cNvSpPr>
          <p:nvPr>
            <p:ph type="sldNum" sz="quarter" idx="12"/>
          </p:nvPr>
        </p:nvSpPr>
        <p:spPr/>
        <p:txBody>
          <a:bodyPr/>
          <a:lstStyle/>
          <a:p>
            <a:fld id="{DE8468DB-4243-4B31-BCEA-CCDEAA782BAE}" type="slidenum">
              <a:rPr lang="fr-FR" smtClean="0"/>
              <a:pPr/>
              <a:t>8</a:t>
            </a:fld>
            <a:endParaRPr lang="fr-FR"/>
          </a:p>
        </p:txBody>
      </p:sp>
      <p:sp>
        <p:nvSpPr>
          <p:cNvPr id="5" name="ZoneTexte 4">
            <a:extLst>
              <a:ext uri="{FF2B5EF4-FFF2-40B4-BE49-F238E27FC236}">
                <a16:creationId xmlns:a16="http://schemas.microsoft.com/office/drawing/2014/main" id="{3F794FE0-9FF9-402A-A9D1-57C6F3CE1662}"/>
              </a:ext>
            </a:extLst>
          </p:cNvPr>
          <p:cNvSpPr txBox="1"/>
          <p:nvPr/>
        </p:nvSpPr>
        <p:spPr>
          <a:xfrm>
            <a:off x="838200" y="1595535"/>
            <a:ext cx="10515600" cy="3337324"/>
          </a:xfrm>
          <a:prstGeom prst="rect">
            <a:avLst/>
          </a:prstGeom>
          <a:noFill/>
        </p:spPr>
        <p:txBody>
          <a:bodyPr wrap="square" rtlCol="0">
            <a:spAutoFit/>
          </a:bodyPr>
          <a:lstStyle/>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8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b="1" u="sng" dirty="0">
                <a:solidFill>
                  <a:prstClr val="black"/>
                </a:solidFill>
                <a:latin typeface="Gulim" panose="020B0600000101010101" pitchFamily="34" charset="-127"/>
                <a:ea typeface="Gulim" panose="020B0600000101010101" pitchFamily="34" charset="-127"/>
              </a:rPr>
              <a:t>Liability of the custodian</a:t>
            </a:r>
            <a:r>
              <a:rPr lang="en-US" sz="2000" dirty="0">
                <a:solidFill>
                  <a:prstClr val="black"/>
                </a:solidFill>
                <a:latin typeface="Gulim" panose="020B0600000101010101" pitchFamily="34" charset="-127"/>
                <a:ea typeface="Gulim" panose="020B0600000101010101" pitchFamily="34" charset="-127"/>
              </a:rPr>
              <a:t>: article 1242 of the Civil Code: “</a:t>
            </a:r>
            <a:r>
              <a:rPr lang="en-US" sz="2000" i="1" dirty="0">
                <a:solidFill>
                  <a:prstClr val="black"/>
                </a:solidFill>
                <a:latin typeface="Gulim" panose="020B0600000101010101" pitchFamily="34" charset="-127"/>
                <a:ea typeface="Gulim" panose="020B0600000101010101" pitchFamily="34" charset="-127"/>
              </a:rPr>
              <a:t>we are responsible not only for the damage caused by our own act, but also for that which is caused by the acts of persons for whom we are responsible, or by the things that are in our custody</a:t>
            </a:r>
            <a:r>
              <a:rPr lang="en-US" sz="2000" dirty="0">
                <a:solidFill>
                  <a:prstClr val="black"/>
                </a:solidFill>
                <a:latin typeface="Gulim" panose="020B0600000101010101" pitchFamily="34" charset="-127"/>
                <a:ea typeface="Gulim" panose="020B0600000101010101" pitchFamily="34" charset="-127"/>
              </a:rPr>
              <a:t>”</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b="1" u="sng" dirty="0">
                <a:solidFill>
                  <a:prstClr val="black"/>
                </a:solidFill>
                <a:latin typeface="Gulim" panose="020B0600000101010101" pitchFamily="34" charset="-127"/>
                <a:ea typeface="Gulim" panose="020B0600000101010101" pitchFamily="34" charset="-127"/>
              </a:rPr>
              <a:t>The producer</a:t>
            </a:r>
            <a:r>
              <a:rPr lang="en-US" sz="2000" dirty="0">
                <a:solidFill>
                  <a:prstClr val="black"/>
                </a:solidFill>
                <a:latin typeface="Gulim" panose="020B0600000101010101" pitchFamily="34" charset="-127"/>
                <a:ea typeface="Gulim" panose="020B0600000101010101" pitchFamily="34" charset="-127"/>
              </a:rPr>
              <a:t>: article 1245 of the Civil Code: “</a:t>
            </a:r>
            <a:r>
              <a:rPr lang="en-US" sz="2000" i="1" dirty="0">
                <a:solidFill>
                  <a:prstClr val="black"/>
                </a:solidFill>
                <a:latin typeface="Gulim" panose="020B0600000101010101" pitchFamily="34" charset="-127"/>
                <a:ea typeface="Gulim" panose="020B0600000101010101" pitchFamily="34" charset="-127"/>
              </a:rPr>
              <a:t>a producer is liable for the damage caused by a defect in his product, whether he was bound to the victim by a contract or not</a:t>
            </a:r>
            <a:r>
              <a:rPr lang="en-US" sz="2000" dirty="0">
                <a:solidFill>
                  <a:prstClr val="black"/>
                </a:solidFill>
                <a:latin typeface="Gulim" panose="020B0600000101010101" pitchFamily="34" charset="-127"/>
                <a:ea typeface="Gulim" panose="020B0600000101010101" pitchFamily="34" charset="-127"/>
              </a:rPr>
              <a:t>”</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p:txBody>
      </p:sp>
      <p:pic>
        <p:nvPicPr>
          <p:cNvPr id="6" name="Image 5">
            <a:extLst>
              <a:ext uri="{FF2B5EF4-FFF2-40B4-BE49-F238E27FC236}">
                <a16:creationId xmlns:a16="http://schemas.microsoft.com/office/drawing/2014/main" id="{9E289C6E-0022-4FB2-9B27-1E3A95A2D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235618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3B9FB-073D-4504-A581-4FDA0EC3EAFD}"/>
              </a:ext>
            </a:extLst>
          </p:cNvPr>
          <p:cNvSpPr>
            <a:spLocks noGrp="1"/>
          </p:cNvSpPr>
          <p:nvPr>
            <p:ph type="title"/>
          </p:nvPr>
        </p:nvSpPr>
        <p:spPr/>
        <p:txBody>
          <a:bodyPr>
            <a:normAutofit fontScale="90000"/>
          </a:bodyPr>
          <a:lstStyle/>
          <a:p>
            <a:r>
              <a:rPr lang="en-US" dirty="0"/>
              <a:t>Conclusion: The liability regime for defective products is the most suitable </a:t>
            </a:r>
          </a:p>
        </p:txBody>
      </p:sp>
      <p:sp>
        <p:nvSpPr>
          <p:cNvPr id="3" name="Espace réservé du numéro de diapositive 2">
            <a:extLst>
              <a:ext uri="{FF2B5EF4-FFF2-40B4-BE49-F238E27FC236}">
                <a16:creationId xmlns:a16="http://schemas.microsoft.com/office/drawing/2014/main" id="{FDF99492-41BE-4D00-BBEE-988266E06C60}"/>
              </a:ext>
            </a:extLst>
          </p:cNvPr>
          <p:cNvSpPr>
            <a:spLocks noGrp="1"/>
          </p:cNvSpPr>
          <p:nvPr>
            <p:ph type="sldNum" sz="quarter" idx="12"/>
          </p:nvPr>
        </p:nvSpPr>
        <p:spPr/>
        <p:txBody>
          <a:bodyPr/>
          <a:lstStyle/>
          <a:p>
            <a:fld id="{DE8468DB-4243-4B31-BCEA-CCDEAA782BAE}" type="slidenum">
              <a:rPr lang="fr-FR" smtClean="0"/>
              <a:pPr/>
              <a:t>9</a:t>
            </a:fld>
            <a:endParaRPr lang="fr-FR"/>
          </a:p>
        </p:txBody>
      </p:sp>
      <p:sp>
        <p:nvSpPr>
          <p:cNvPr id="4" name="ZoneTexte 3">
            <a:extLst>
              <a:ext uri="{FF2B5EF4-FFF2-40B4-BE49-F238E27FC236}">
                <a16:creationId xmlns:a16="http://schemas.microsoft.com/office/drawing/2014/main" id="{51DA3E52-A43B-44F4-9A21-986A5D43FAA5}"/>
              </a:ext>
            </a:extLst>
          </p:cNvPr>
          <p:cNvSpPr txBox="1"/>
          <p:nvPr/>
        </p:nvSpPr>
        <p:spPr>
          <a:xfrm>
            <a:off x="838200" y="1614196"/>
            <a:ext cx="10414518" cy="3483005"/>
          </a:xfrm>
          <a:prstGeom prst="rect">
            <a:avLst/>
          </a:prstGeom>
          <a:noFill/>
        </p:spPr>
        <p:txBody>
          <a:bodyPr wrap="square" rtlCol="0">
            <a:spAutoFit/>
          </a:bodyPr>
          <a:lstStyle/>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It includes "</a:t>
            </a:r>
            <a:r>
              <a:rPr lang="en-US" sz="2000" i="1" dirty="0">
                <a:solidFill>
                  <a:prstClr val="black"/>
                </a:solidFill>
                <a:latin typeface="Gulim" panose="020B0600000101010101" pitchFamily="34" charset="-127"/>
                <a:ea typeface="Gulim" panose="020B0600000101010101" pitchFamily="34" charset="-127"/>
              </a:rPr>
              <a:t>any movable thing</a:t>
            </a:r>
            <a:r>
              <a:rPr lang="en-US" sz="2000" dirty="0">
                <a:solidFill>
                  <a:prstClr val="black"/>
                </a:solidFill>
                <a:latin typeface="Gulim" panose="020B0600000101010101" pitchFamily="34" charset="-127"/>
                <a:ea typeface="Gulim" panose="020B0600000101010101" pitchFamily="34" charset="-127"/>
              </a:rPr>
              <a:t>“(art.1245-2 of the Civil Code)</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It applies if the product "</a:t>
            </a:r>
            <a:r>
              <a:rPr lang="en-US" sz="2000" i="1" dirty="0">
                <a:solidFill>
                  <a:prstClr val="black"/>
                </a:solidFill>
                <a:latin typeface="Gulim" panose="020B0600000101010101" pitchFamily="34" charset="-127"/>
                <a:ea typeface="Gulim" panose="020B0600000101010101" pitchFamily="34" charset="-127"/>
              </a:rPr>
              <a:t>does not provide the safety that one is entitled to expect</a:t>
            </a:r>
            <a:r>
              <a:rPr lang="en-US" sz="2000" dirty="0">
                <a:solidFill>
                  <a:prstClr val="black"/>
                </a:solidFill>
                <a:latin typeface="Gulim" panose="020B0600000101010101" pitchFamily="34" charset="-127"/>
                <a:ea typeface="Gulim" panose="020B0600000101010101" pitchFamily="34" charset="-127"/>
              </a:rPr>
              <a:t>" (art. 1245-3 of the Civil Code; security = a wink to Asimov!)</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a:p>
            <a:pPr lvl="0" algn="just">
              <a:lnSpc>
                <a:spcPct val="90000"/>
              </a:lnSpc>
              <a:spcBef>
                <a:spcPts val="1000"/>
              </a:spcBef>
            </a:pPr>
            <a:r>
              <a:rPr lang="en-US" sz="2000" dirty="0">
                <a:solidFill>
                  <a:prstClr val="black"/>
                </a:solidFill>
                <a:latin typeface="Gulim" panose="020B0600000101010101" pitchFamily="34" charset="-127"/>
                <a:ea typeface="Gulim" panose="020B0600000101010101" pitchFamily="34" charset="-127"/>
              </a:rPr>
              <a:t>It encompasses software companies and programmers of AI</a:t>
            </a:r>
          </a:p>
          <a:p>
            <a:pPr lvl="0" algn="just">
              <a:lnSpc>
                <a:spcPct val="90000"/>
              </a:lnSpc>
              <a:spcBef>
                <a:spcPts val="1000"/>
              </a:spcBef>
            </a:pPr>
            <a:endParaRPr lang="en-US" sz="2000" dirty="0">
              <a:solidFill>
                <a:prstClr val="black"/>
              </a:solidFill>
              <a:latin typeface="Gulim" panose="020B0600000101010101" pitchFamily="34" charset="-127"/>
              <a:ea typeface="Gulim" panose="020B0600000101010101" pitchFamily="34" charset="-127"/>
            </a:endParaRPr>
          </a:p>
        </p:txBody>
      </p:sp>
      <p:pic>
        <p:nvPicPr>
          <p:cNvPr id="6" name="Image 5">
            <a:extLst>
              <a:ext uri="{FF2B5EF4-FFF2-40B4-BE49-F238E27FC236}">
                <a16:creationId xmlns:a16="http://schemas.microsoft.com/office/drawing/2014/main" id="{6E68FFF0-51CA-4778-AE1A-74BCBF4E1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628" y="5955732"/>
            <a:ext cx="707638" cy="765743"/>
          </a:xfrm>
          <a:prstGeom prst="rect">
            <a:avLst/>
          </a:prstGeom>
        </p:spPr>
      </p:pic>
    </p:spTree>
    <p:extLst>
      <p:ext uri="{BB962C8B-B14F-4D97-AF65-F5344CB8AC3E}">
        <p14:creationId xmlns:p14="http://schemas.microsoft.com/office/powerpoint/2010/main" val="26915814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392</TotalTime>
  <Words>1050</Words>
  <Application>Microsoft Office PowerPoint</Application>
  <PresentationFormat>Grand écran</PresentationFormat>
  <Paragraphs>135</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Gulim</vt:lpstr>
      <vt:lpstr>Arial</vt:lpstr>
      <vt:lpstr>Calibri</vt:lpstr>
      <vt:lpstr>Calibri Light</vt:lpstr>
      <vt:lpstr>Century Gothic</vt:lpstr>
      <vt:lpstr>Wingdings</vt:lpstr>
      <vt:lpstr>Thème Office</vt:lpstr>
      <vt:lpstr>Présentation PowerPoint</vt:lpstr>
      <vt:lpstr>Definition: Artificial Intelligence (AI)</vt:lpstr>
      <vt:lpstr>Présentation PowerPoint</vt:lpstr>
      <vt:lpstr>Definition: Artificial Intelligence (AI)</vt:lpstr>
      <vt:lpstr>Definition: Liability </vt:lpstr>
      <vt:lpstr>The close link between liability and autonomy</vt:lpstr>
      <vt:lpstr>Liability for damages caused by a living being </vt:lpstr>
      <vt:lpstr>Liability resulting from the acts of the things </vt:lpstr>
      <vt:lpstr>Conclusion: The liability regime for defective products is the most suitable </vt:lpstr>
      <vt:lpstr>So, do we need an evolution / revolution?</vt:lpstr>
      <vt:lpstr>So, do we need an evolution / revolution?</vt:lpstr>
      <vt:lpstr>So, do we need an evolution / revolution?</vt:lpstr>
      <vt:lpstr>So, do we need an evolution / revolution?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lwa</dc:creator>
  <cp:lastModifiedBy>lwa </cp:lastModifiedBy>
  <cp:revision>49</cp:revision>
  <dcterms:created xsi:type="dcterms:W3CDTF">2018-06-05T08:11:45Z</dcterms:created>
  <dcterms:modified xsi:type="dcterms:W3CDTF">2018-06-06T14:59:55Z</dcterms:modified>
</cp:coreProperties>
</file>